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 id="2147483659"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12192000" cy="6858000"/>
  <p:embeddedFontLst>
    <p:embeddedFont>
      <p:font typeface="Calibri" panose="020F0502020204030204"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Black" panose="00000A00000000000000" pitchFamily="2" charset="0"/>
      <p:bold r:id="rId41"/>
      <p:boldItalic r:id="rId42"/>
    </p:embeddedFont>
    <p:embeddedFont>
      <p:font typeface="Montserrat ExtraBold" panose="00000900000000000000" pitchFamily="2" charset="0"/>
      <p:bold r:id="rId43"/>
      <p:boldItalic r:id="rId44"/>
    </p:embeddedFont>
    <p:embeddedFont>
      <p:font typeface="Montserrat Medium" panose="000006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970"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8349caf0c_2_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18349caf0c_2_6: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218349caf0c_2_6: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18349caf0c_2_154: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18349caf0c_2_154: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218349caf0c_2_154: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184895254b_0_0: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184895254b_0_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2184895254b_0_0: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84895254b_0_39: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2184895254b_0_39: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1827e77c75_3_21: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21827e77c75_3_21: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184895254b_0_5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2184895254b_0_53: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182d56fcb6_6_0: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182d56fcb6_6_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2182d56fcb6_6_0: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82d56fcb6_8_13: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182d56fcb6_8_1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2182d56fcb6_8_1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182d56fcb6_0_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2182d56fcb6_0_0: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182d56fcb6_0_6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2182d56fcb6_0_60: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182d56fcb6_0_97: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2182d56fcb6_0_97: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18349caf0c_2_201: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18349caf0c_2_201: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218349caf0c_2_201: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182d56fcb6_0_12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2182d56fcb6_0_120: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182d56fcb6_0_171: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2182d56fcb6_0_171: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182d56fcb6_0_185: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2182d56fcb6_0_185: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184895254b_0_9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2184895254b_0_90: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827e77c75_3_14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Doanh thu của zomato phân bố không đồng đều, tập trung lớn vào các bang lớn (phía Tây Nam và vùng trung tâm, bao gồm cả thủ đô New Delhi)</a:t>
            </a:r>
            <a:endParaRPr/>
          </a:p>
        </p:txBody>
      </p:sp>
      <p:sp>
        <p:nvSpPr>
          <p:cNvPr id="440" name="Google Shape;440;g21827e77c75_3_140: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1827e77c75_3_187: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Tương quan giữa tổng doanh thu của Zomato với GDP bình quân đầu người theo từng bang</a:t>
            </a:r>
            <a:endParaRPr/>
          </a:p>
          <a:p>
            <a:pPr marL="0" lvl="0" indent="0" algn="l" rtl="0">
              <a:spcBef>
                <a:spcPts val="0"/>
              </a:spcBef>
              <a:spcAft>
                <a:spcPts val="0"/>
              </a:spcAft>
              <a:buNone/>
            </a:pPr>
            <a:r>
              <a:rPr lang="en-US"/>
              <a:t>=&gt; Hầu hết các vùng đều đạt doanh thu tương xứng với mức thu nhập trung bình của người dân.</a:t>
            </a:r>
            <a:endParaRPr/>
          </a:p>
          <a:p>
            <a:pPr marL="0" lvl="0" indent="0" algn="l" rtl="0">
              <a:spcBef>
                <a:spcPts val="0"/>
              </a:spcBef>
              <a:spcAft>
                <a:spcPts val="0"/>
              </a:spcAft>
              <a:buNone/>
            </a:pPr>
            <a:r>
              <a:rPr lang="en-US"/>
              <a:t>Một số bang tiềm năng như West Bengal, Tamil Nadu chưa đạt doanh thu cao mặc dù khá phát triển =&gt; cần tìm ra</a:t>
            </a:r>
            <a:endParaRPr/>
          </a:p>
          <a:p>
            <a:pPr marL="0" lvl="0" indent="0" algn="l" rtl="0">
              <a:spcBef>
                <a:spcPts val="0"/>
              </a:spcBef>
              <a:spcAft>
                <a:spcPts val="0"/>
              </a:spcAft>
              <a:buNone/>
            </a:pPr>
            <a:r>
              <a:rPr lang="en-US"/>
              <a:t>nguyên nhân và chiến lược cải thiện cho các vùng này</a:t>
            </a:r>
            <a:endParaRPr/>
          </a:p>
        </p:txBody>
      </p:sp>
      <p:sp>
        <p:nvSpPr>
          <p:cNvPr id="451" name="Google Shape;451;g21827e77c75_3_187: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18349caf0c_2_141: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18349caf0c_2_141: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218349caf0c_2_141: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1827e77c75_3_197: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g21827e77c75_3_197: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184895254b_0_104: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184895254b_0_104: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2184895254b_0_104: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18349caf0c_2_94: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18349caf0c_2_94: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218349caf0c_2_94: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18349caf0c_2_126: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18349caf0c_2_126: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18349caf0c_2_126: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1827e77c75_3_9: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21827e77c75_3_9: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827e77c75_3_15: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21827e77c75_3_15: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82d56fcb6_9_14: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182d56fcb6_9_14: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184895254b_2_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2184895254b_2_0:notes"/>
          <p:cNvSpPr>
            <a:spLocks noGrp="1" noRot="1" noChangeAspect="1"/>
          </p:cNvSpPr>
          <p:nvPr>
            <p:ph type="sldImg" idx="2"/>
          </p:nvPr>
        </p:nvSpPr>
        <p:spPr>
          <a:xfrm>
            <a:off x="4038600" y="857250"/>
            <a:ext cx="4114800" cy="2314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16"/>
        <p:cNvGrpSpPr/>
        <p:nvPr/>
      </p:nvGrpSpPr>
      <p:grpSpPr>
        <a:xfrm>
          <a:off x="0" y="0"/>
          <a:ext cx="0" cy="0"/>
          <a:chOff x="0" y="0"/>
          <a:chExt cx="0" cy="0"/>
        </a:xfrm>
      </p:grpSpPr>
      <p:sp>
        <p:nvSpPr>
          <p:cNvPr id="17" name="Google Shape;17;p2"/>
          <p:cNvSpPr/>
          <p:nvPr/>
        </p:nvSpPr>
        <p:spPr>
          <a:xfrm>
            <a:off x="0" y="0"/>
            <a:ext cx="12192000" cy="386080"/>
          </a:xfrm>
          <a:custGeom>
            <a:avLst/>
            <a:gdLst/>
            <a:ahLst/>
            <a:cxnLst/>
            <a:rect l="l" t="t" r="r" b="b"/>
            <a:pathLst>
              <a:path w="12192000" h="386080" extrusionOk="0">
                <a:moveTo>
                  <a:pt x="0" y="385572"/>
                </a:moveTo>
                <a:lnTo>
                  <a:pt x="12192000" y="385572"/>
                </a:lnTo>
                <a:lnTo>
                  <a:pt x="12192000" y="0"/>
                </a:lnTo>
                <a:lnTo>
                  <a:pt x="0" y="0"/>
                </a:lnTo>
                <a:lnTo>
                  <a:pt x="0" y="385572"/>
                </a:lnTo>
                <a:close/>
              </a:path>
            </a:pathLst>
          </a:custGeom>
          <a:solidFill>
            <a:srgbClr val="CC1F2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2"/>
          <p:cNvSpPr/>
          <p:nvPr/>
        </p:nvSpPr>
        <p:spPr>
          <a:xfrm>
            <a:off x="0" y="6519671"/>
            <a:ext cx="12192000" cy="338455"/>
          </a:xfrm>
          <a:custGeom>
            <a:avLst/>
            <a:gdLst/>
            <a:ahLst/>
            <a:cxnLst/>
            <a:rect l="l" t="t" r="r" b="b"/>
            <a:pathLst>
              <a:path w="12192000" h="338454" extrusionOk="0">
                <a:moveTo>
                  <a:pt x="0" y="338327"/>
                </a:moveTo>
                <a:lnTo>
                  <a:pt x="12192000" y="338327"/>
                </a:lnTo>
                <a:lnTo>
                  <a:pt x="12192000" y="0"/>
                </a:lnTo>
                <a:lnTo>
                  <a:pt x="0" y="0"/>
                </a:lnTo>
                <a:lnTo>
                  <a:pt x="0" y="338327"/>
                </a:lnTo>
                <a:close/>
              </a:path>
            </a:pathLst>
          </a:custGeom>
          <a:solidFill>
            <a:srgbClr val="CC1F2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 name="Google Shape;19;p2"/>
          <p:cNvPicPr preferRelativeResize="0"/>
          <p:nvPr/>
        </p:nvPicPr>
        <p:blipFill rotWithShape="1">
          <a:blip r:embed="rId2">
            <a:alphaModFix/>
          </a:blip>
          <a:srcRect/>
          <a:stretch/>
        </p:blipFill>
        <p:spPr>
          <a:xfrm>
            <a:off x="0" y="385572"/>
            <a:ext cx="12192000" cy="6134100"/>
          </a:xfrm>
          <a:prstGeom prst="rect">
            <a:avLst/>
          </a:prstGeom>
          <a:noFill/>
          <a:ln>
            <a:noFill/>
          </a:ln>
        </p:spPr>
      </p:pic>
      <p:sp>
        <p:nvSpPr>
          <p:cNvPr id="20" name="Google Shape;20;p2"/>
          <p:cNvSpPr txBox="1">
            <a:spLocks noGrp="1"/>
          </p:cNvSpPr>
          <p:nvPr>
            <p:ph type="ctrTitle"/>
          </p:nvPr>
        </p:nvSpPr>
        <p:spPr>
          <a:xfrm>
            <a:off x="367664" y="272034"/>
            <a:ext cx="11456670" cy="4521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8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5"/>
        <p:cNvGrpSpPr/>
        <p:nvPr/>
      </p:nvGrpSpPr>
      <p:grpSpPr>
        <a:xfrm>
          <a:off x="0" y="0"/>
          <a:ext cx="0" cy="0"/>
          <a:chOff x="0" y="0"/>
          <a:chExt cx="0" cy="0"/>
        </a:xfrm>
      </p:grpSpPr>
      <p:sp>
        <p:nvSpPr>
          <p:cNvPr id="86" name="Google Shape;86;p12"/>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7" name="Google Shape;87;p12"/>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8" name="Google Shape;88;p12"/>
          <p:cNvSpPr txBox="1">
            <a:spLocks noGrp="1"/>
          </p:cNvSpPr>
          <p:nvPr>
            <p:ph type="sldNum" idx="12"/>
          </p:nvPr>
        </p:nvSpPr>
        <p:spPr>
          <a:xfrm>
            <a:off x="8778240" y="6377940"/>
            <a:ext cx="2804100" cy="2925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9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5917438" y="1358900"/>
            <a:ext cx="5287009" cy="5740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361289" y="2064244"/>
            <a:ext cx="5067300" cy="404177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600" b="1" i="0">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1"/>
        <p:cNvGrpSpPr/>
        <p:nvPr/>
      </p:nvGrpSpPr>
      <p:grpSpPr>
        <a:xfrm>
          <a:off x="0" y="0"/>
          <a:ext cx="0" cy="0"/>
          <a:chOff x="0" y="0"/>
          <a:chExt cx="0" cy="0"/>
        </a:xfrm>
      </p:grpSpPr>
      <p:sp>
        <p:nvSpPr>
          <p:cNvPr id="32" name="Google Shape;32;p4"/>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CC1F2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 name="Google Shape;33;p4"/>
          <p:cNvPicPr preferRelativeResize="0"/>
          <p:nvPr/>
        </p:nvPicPr>
        <p:blipFill rotWithShape="1">
          <a:blip r:embed="rId2">
            <a:alphaModFix/>
          </a:blip>
          <a:srcRect/>
          <a:stretch/>
        </p:blipFill>
        <p:spPr>
          <a:xfrm>
            <a:off x="0" y="0"/>
            <a:ext cx="6640067" cy="6454140"/>
          </a:xfrm>
          <a:prstGeom prst="rect">
            <a:avLst/>
          </a:prstGeom>
          <a:noFill/>
          <a:ln>
            <a:noFill/>
          </a:ln>
        </p:spPr>
      </p:pic>
      <p:sp>
        <p:nvSpPr>
          <p:cNvPr id="34" name="Google Shape;34;p4"/>
          <p:cNvSpPr txBox="1">
            <a:spLocks noGrp="1"/>
          </p:cNvSpPr>
          <p:nvPr>
            <p:ph type="title"/>
          </p:nvPr>
        </p:nvSpPr>
        <p:spPr>
          <a:xfrm>
            <a:off x="5917438" y="1358900"/>
            <a:ext cx="5287009" cy="5740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5917438" y="1358900"/>
            <a:ext cx="5287009" cy="5740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1" name="Google Shape;41;p5"/>
          <p:cNvSpPr txBox="1">
            <a:spLocks noGrp="1"/>
          </p:cNvSpPr>
          <p:nvPr>
            <p:ph type="body" idx="2"/>
          </p:nvPr>
        </p:nvSpPr>
        <p:spPr>
          <a:xfrm>
            <a:off x="6354826" y="1871217"/>
            <a:ext cx="5094605" cy="445706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800" b="0" i="0">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5"/>
        <p:cNvGrpSpPr/>
        <p:nvPr/>
      </p:nvGrpSpPr>
      <p:grpSpPr>
        <a:xfrm>
          <a:off x="0" y="0"/>
          <a:ext cx="0" cy="0"/>
          <a:chOff x="0" y="0"/>
          <a:chExt cx="0" cy="0"/>
        </a:xfrm>
      </p:grpSpPr>
      <p:sp>
        <p:nvSpPr>
          <p:cNvPr id="46" name="Google Shape;46;p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56"/>
        <p:cNvGrpSpPr/>
        <p:nvPr/>
      </p:nvGrpSpPr>
      <p:grpSpPr>
        <a:xfrm>
          <a:off x="0" y="0"/>
          <a:ext cx="0" cy="0"/>
          <a:chOff x="0" y="0"/>
          <a:chExt cx="0" cy="0"/>
        </a:xfrm>
      </p:grpSpPr>
      <p:sp>
        <p:nvSpPr>
          <p:cNvPr id="57" name="Google Shape;57;p8"/>
          <p:cNvSpPr/>
          <p:nvPr/>
        </p:nvSpPr>
        <p:spPr>
          <a:xfrm>
            <a:off x="0" y="0"/>
            <a:ext cx="12192000" cy="386080"/>
          </a:xfrm>
          <a:custGeom>
            <a:avLst/>
            <a:gdLst/>
            <a:ahLst/>
            <a:cxnLst/>
            <a:rect l="l" t="t" r="r" b="b"/>
            <a:pathLst>
              <a:path w="12192000" h="386080" extrusionOk="0">
                <a:moveTo>
                  <a:pt x="0" y="385572"/>
                </a:moveTo>
                <a:lnTo>
                  <a:pt x="12192000" y="385572"/>
                </a:lnTo>
                <a:lnTo>
                  <a:pt x="12192000" y="0"/>
                </a:lnTo>
                <a:lnTo>
                  <a:pt x="0" y="0"/>
                </a:lnTo>
                <a:lnTo>
                  <a:pt x="0" y="385572"/>
                </a:lnTo>
                <a:close/>
              </a:path>
            </a:pathLst>
          </a:custGeom>
          <a:solidFill>
            <a:srgbClr val="CC1F2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900">
              <a:solidFill>
                <a:schemeClr val="dk1"/>
              </a:solidFill>
              <a:latin typeface="Calibri"/>
              <a:ea typeface="Calibri"/>
              <a:cs typeface="Calibri"/>
              <a:sym typeface="Calibri"/>
            </a:endParaRPr>
          </a:p>
        </p:txBody>
      </p:sp>
      <p:sp>
        <p:nvSpPr>
          <p:cNvPr id="58" name="Google Shape;58;p8"/>
          <p:cNvSpPr/>
          <p:nvPr/>
        </p:nvSpPr>
        <p:spPr>
          <a:xfrm>
            <a:off x="0" y="6519671"/>
            <a:ext cx="12192000" cy="338454"/>
          </a:xfrm>
          <a:custGeom>
            <a:avLst/>
            <a:gdLst/>
            <a:ahLst/>
            <a:cxnLst/>
            <a:rect l="l" t="t" r="r" b="b"/>
            <a:pathLst>
              <a:path w="12192000" h="338454" extrusionOk="0">
                <a:moveTo>
                  <a:pt x="0" y="338327"/>
                </a:moveTo>
                <a:lnTo>
                  <a:pt x="12192000" y="338327"/>
                </a:lnTo>
                <a:lnTo>
                  <a:pt x="12192000" y="0"/>
                </a:lnTo>
                <a:lnTo>
                  <a:pt x="0" y="0"/>
                </a:lnTo>
                <a:lnTo>
                  <a:pt x="0" y="338327"/>
                </a:lnTo>
                <a:close/>
              </a:path>
            </a:pathLst>
          </a:custGeom>
          <a:solidFill>
            <a:srgbClr val="CC1F2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900">
              <a:solidFill>
                <a:schemeClr val="dk1"/>
              </a:solidFill>
              <a:latin typeface="Calibri"/>
              <a:ea typeface="Calibri"/>
              <a:cs typeface="Calibri"/>
              <a:sym typeface="Calibri"/>
            </a:endParaRPr>
          </a:p>
        </p:txBody>
      </p:sp>
      <p:pic>
        <p:nvPicPr>
          <p:cNvPr id="59" name="Google Shape;59;p8"/>
          <p:cNvPicPr preferRelativeResize="0"/>
          <p:nvPr/>
        </p:nvPicPr>
        <p:blipFill rotWithShape="1">
          <a:blip r:embed="rId2">
            <a:alphaModFix/>
          </a:blip>
          <a:srcRect/>
          <a:stretch/>
        </p:blipFill>
        <p:spPr>
          <a:xfrm>
            <a:off x="0" y="385572"/>
            <a:ext cx="12192000" cy="6134100"/>
          </a:xfrm>
          <a:prstGeom prst="rect">
            <a:avLst/>
          </a:prstGeom>
          <a:noFill/>
          <a:ln>
            <a:noFill/>
          </a:ln>
        </p:spPr>
      </p:pic>
      <p:sp>
        <p:nvSpPr>
          <p:cNvPr id="60" name="Google Shape;60;p8"/>
          <p:cNvSpPr txBox="1">
            <a:spLocks noGrp="1"/>
          </p:cNvSpPr>
          <p:nvPr>
            <p:ph type="ctrTitle"/>
          </p:nvPr>
        </p:nvSpPr>
        <p:spPr>
          <a:xfrm>
            <a:off x="367664" y="272034"/>
            <a:ext cx="11456700" cy="452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sz="2800" b="1" i="0">
                <a:solidFill>
                  <a:schemeClr val="lt1"/>
                </a:solidFill>
                <a:latin typeface="Arial"/>
                <a:ea typeface="Arial"/>
                <a:cs typeface="Arial"/>
                <a:sym typeface="Aria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1" name="Google Shape;61;p8"/>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2" name="Google Shape;62;p8"/>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3" name="Google Shape;63;p8"/>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4" name="Google Shape;64;p8"/>
          <p:cNvSpPr txBox="1">
            <a:spLocks noGrp="1"/>
          </p:cNvSpPr>
          <p:nvPr>
            <p:ph type="sldNum" idx="12"/>
          </p:nvPr>
        </p:nvSpPr>
        <p:spPr>
          <a:xfrm>
            <a:off x="8778240" y="6377940"/>
            <a:ext cx="2804100" cy="2925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900">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5917438" y="1358900"/>
            <a:ext cx="5287200" cy="573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sz="3600" b="1" i="0">
                <a:solidFill>
                  <a:schemeClr val="lt1"/>
                </a:solidFill>
                <a:latin typeface="Arial"/>
                <a:ea typeface="Arial"/>
                <a:cs typeface="Arial"/>
                <a:sym typeface="Aria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7" name="Google Shape;67;p9"/>
          <p:cNvSpPr txBox="1">
            <a:spLocks noGrp="1"/>
          </p:cNvSpPr>
          <p:nvPr>
            <p:ph type="body" idx="1"/>
          </p:nvPr>
        </p:nvSpPr>
        <p:spPr>
          <a:xfrm>
            <a:off x="361289" y="2064244"/>
            <a:ext cx="5067300" cy="40416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500"/>
              <a:buNone/>
              <a:defRPr sz="3600" b="1" i="0">
                <a:solidFill>
                  <a:schemeClr val="lt1"/>
                </a:solidFill>
                <a:latin typeface="Arial"/>
                <a:ea typeface="Arial"/>
                <a:cs typeface="Arial"/>
                <a:sym typeface="Arial"/>
              </a:defRPr>
            </a:lvl1pPr>
            <a:lvl2pPr marL="914400" lvl="1" indent="-228600" algn="l" rtl="0">
              <a:spcBef>
                <a:spcPts val="0"/>
              </a:spcBef>
              <a:spcAft>
                <a:spcPts val="0"/>
              </a:spcAft>
              <a:buSzPts val="1500"/>
              <a:buNone/>
              <a:defRPr/>
            </a:lvl2pPr>
            <a:lvl3pPr marL="1371600" lvl="2" indent="-228600" algn="l" rtl="0">
              <a:spcBef>
                <a:spcPts val="0"/>
              </a:spcBef>
              <a:spcAft>
                <a:spcPts val="0"/>
              </a:spcAft>
              <a:buSzPts val="1500"/>
              <a:buNone/>
              <a:defRPr/>
            </a:lvl3pPr>
            <a:lvl4pPr marL="1828800" lvl="3" indent="-228600" algn="l" rtl="0">
              <a:spcBef>
                <a:spcPts val="0"/>
              </a:spcBef>
              <a:spcAft>
                <a:spcPts val="0"/>
              </a:spcAft>
              <a:buSzPts val="1500"/>
              <a:buNone/>
              <a:defRPr/>
            </a:lvl4pPr>
            <a:lvl5pPr marL="2286000" lvl="4" indent="-228600" algn="l" rtl="0">
              <a:spcBef>
                <a:spcPts val="0"/>
              </a:spcBef>
              <a:spcAft>
                <a:spcPts val="0"/>
              </a:spcAft>
              <a:buSzPts val="1500"/>
              <a:buNone/>
              <a:defRPr/>
            </a:lvl5pPr>
            <a:lvl6pPr marL="2743200" lvl="5" indent="-228600" algn="l" rtl="0">
              <a:spcBef>
                <a:spcPts val="0"/>
              </a:spcBef>
              <a:spcAft>
                <a:spcPts val="0"/>
              </a:spcAft>
              <a:buSzPts val="1500"/>
              <a:buNone/>
              <a:defRPr/>
            </a:lvl6pPr>
            <a:lvl7pPr marL="3200400" lvl="6" indent="-228600" algn="l" rtl="0">
              <a:spcBef>
                <a:spcPts val="0"/>
              </a:spcBef>
              <a:spcAft>
                <a:spcPts val="0"/>
              </a:spcAft>
              <a:buSzPts val="1500"/>
              <a:buNone/>
              <a:defRPr/>
            </a:lvl7pPr>
            <a:lvl8pPr marL="3657600" lvl="7" indent="-228600" algn="l" rtl="0">
              <a:spcBef>
                <a:spcPts val="0"/>
              </a:spcBef>
              <a:spcAft>
                <a:spcPts val="0"/>
              </a:spcAft>
              <a:buSzPts val="1500"/>
              <a:buNone/>
              <a:defRPr/>
            </a:lvl8pPr>
            <a:lvl9pPr marL="4114800" lvl="8" indent="-228600" algn="l" rtl="0">
              <a:spcBef>
                <a:spcPts val="0"/>
              </a:spcBef>
              <a:spcAft>
                <a:spcPts val="0"/>
              </a:spcAft>
              <a:buSzPts val="1500"/>
              <a:buNone/>
              <a:defRPr/>
            </a:lvl9pPr>
          </a:lstStyle>
          <a:p>
            <a:endParaRPr/>
          </a:p>
        </p:txBody>
      </p:sp>
      <p:sp>
        <p:nvSpPr>
          <p:cNvPr id="68" name="Google Shape;68;p9"/>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9" name="Google Shape;69;p9"/>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0" name="Google Shape;70;p9"/>
          <p:cNvSpPr txBox="1">
            <a:spLocks noGrp="1"/>
          </p:cNvSpPr>
          <p:nvPr>
            <p:ph type="sldNum" idx="12"/>
          </p:nvPr>
        </p:nvSpPr>
        <p:spPr>
          <a:xfrm>
            <a:off x="8778240" y="6377940"/>
            <a:ext cx="2804100" cy="2925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900">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71"/>
        <p:cNvGrpSpPr/>
        <p:nvPr/>
      </p:nvGrpSpPr>
      <p:grpSpPr>
        <a:xfrm>
          <a:off x="0" y="0"/>
          <a:ext cx="0" cy="0"/>
          <a:chOff x="0" y="0"/>
          <a:chExt cx="0" cy="0"/>
        </a:xfrm>
      </p:grpSpPr>
      <p:sp>
        <p:nvSpPr>
          <p:cNvPr id="72" name="Google Shape;72;p10"/>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CC1F2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900">
              <a:solidFill>
                <a:schemeClr val="dk1"/>
              </a:solidFill>
              <a:latin typeface="Calibri"/>
              <a:ea typeface="Calibri"/>
              <a:cs typeface="Calibri"/>
              <a:sym typeface="Calibri"/>
            </a:endParaRPr>
          </a:p>
        </p:txBody>
      </p:sp>
      <p:pic>
        <p:nvPicPr>
          <p:cNvPr id="73" name="Google Shape;73;p10"/>
          <p:cNvPicPr preferRelativeResize="0"/>
          <p:nvPr/>
        </p:nvPicPr>
        <p:blipFill rotWithShape="1">
          <a:blip r:embed="rId2">
            <a:alphaModFix/>
          </a:blip>
          <a:srcRect/>
          <a:stretch/>
        </p:blipFill>
        <p:spPr>
          <a:xfrm>
            <a:off x="0" y="0"/>
            <a:ext cx="6640067" cy="6454140"/>
          </a:xfrm>
          <a:prstGeom prst="rect">
            <a:avLst/>
          </a:prstGeom>
          <a:noFill/>
          <a:ln>
            <a:noFill/>
          </a:ln>
        </p:spPr>
      </p:pic>
      <p:sp>
        <p:nvSpPr>
          <p:cNvPr id="74" name="Google Shape;74;p10"/>
          <p:cNvSpPr txBox="1">
            <a:spLocks noGrp="1"/>
          </p:cNvSpPr>
          <p:nvPr>
            <p:ph type="title"/>
          </p:nvPr>
        </p:nvSpPr>
        <p:spPr>
          <a:xfrm>
            <a:off x="5917438" y="1358900"/>
            <a:ext cx="5287200" cy="573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sz="3600" b="1" i="0">
                <a:solidFill>
                  <a:schemeClr val="lt1"/>
                </a:solidFill>
                <a:latin typeface="Arial"/>
                <a:ea typeface="Arial"/>
                <a:cs typeface="Arial"/>
                <a:sym typeface="Aria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75" name="Google Shape;75;p10"/>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6" name="Google Shape;76;p10"/>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77" name="Google Shape;77;p10"/>
          <p:cNvSpPr txBox="1">
            <a:spLocks noGrp="1"/>
          </p:cNvSpPr>
          <p:nvPr>
            <p:ph type="sldNum" idx="12"/>
          </p:nvPr>
        </p:nvSpPr>
        <p:spPr>
          <a:xfrm>
            <a:off x="8778240" y="6377940"/>
            <a:ext cx="2804100" cy="2925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900">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5917438" y="1358900"/>
            <a:ext cx="5287200" cy="573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sz="3600" b="1" i="0">
                <a:solidFill>
                  <a:schemeClr val="lt1"/>
                </a:solidFill>
                <a:latin typeface="Arial"/>
                <a:ea typeface="Arial"/>
                <a:cs typeface="Arial"/>
                <a:sym typeface="Aria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80" name="Google Shape;80;p11"/>
          <p:cNvSpPr txBox="1">
            <a:spLocks noGrp="1"/>
          </p:cNvSpPr>
          <p:nvPr>
            <p:ph type="body" idx="1"/>
          </p:nvPr>
        </p:nvSpPr>
        <p:spPr>
          <a:xfrm>
            <a:off x="609600" y="1577340"/>
            <a:ext cx="5303700" cy="45264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500"/>
              <a:buNone/>
              <a:defRPr/>
            </a:lvl1pPr>
            <a:lvl2pPr marL="914400" lvl="1" indent="-228600" algn="l" rtl="0">
              <a:spcBef>
                <a:spcPts val="0"/>
              </a:spcBef>
              <a:spcAft>
                <a:spcPts val="0"/>
              </a:spcAft>
              <a:buSzPts val="1500"/>
              <a:buNone/>
              <a:defRPr/>
            </a:lvl2pPr>
            <a:lvl3pPr marL="1371600" lvl="2" indent="-228600" algn="l" rtl="0">
              <a:spcBef>
                <a:spcPts val="0"/>
              </a:spcBef>
              <a:spcAft>
                <a:spcPts val="0"/>
              </a:spcAft>
              <a:buSzPts val="1500"/>
              <a:buNone/>
              <a:defRPr/>
            </a:lvl3pPr>
            <a:lvl4pPr marL="1828800" lvl="3" indent="-228600" algn="l" rtl="0">
              <a:spcBef>
                <a:spcPts val="0"/>
              </a:spcBef>
              <a:spcAft>
                <a:spcPts val="0"/>
              </a:spcAft>
              <a:buSzPts val="1500"/>
              <a:buNone/>
              <a:defRPr/>
            </a:lvl4pPr>
            <a:lvl5pPr marL="2286000" lvl="4" indent="-228600" algn="l" rtl="0">
              <a:spcBef>
                <a:spcPts val="0"/>
              </a:spcBef>
              <a:spcAft>
                <a:spcPts val="0"/>
              </a:spcAft>
              <a:buSzPts val="1500"/>
              <a:buNone/>
              <a:defRPr/>
            </a:lvl5pPr>
            <a:lvl6pPr marL="2743200" lvl="5" indent="-228600" algn="l" rtl="0">
              <a:spcBef>
                <a:spcPts val="0"/>
              </a:spcBef>
              <a:spcAft>
                <a:spcPts val="0"/>
              </a:spcAft>
              <a:buSzPts val="1500"/>
              <a:buNone/>
              <a:defRPr/>
            </a:lvl6pPr>
            <a:lvl7pPr marL="3200400" lvl="6" indent="-228600" algn="l" rtl="0">
              <a:spcBef>
                <a:spcPts val="0"/>
              </a:spcBef>
              <a:spcAft>
                <a:spcPts val="0"/>
              </a:spcAft>
              <a:buSzPts val="1500"/>
              <a:buNone/>
              <a:defRPr/>
            </a:lvl7pPr>
            <a:lvl8pPr marL="3657600" lvl="7" indent="-228600" algn="l" rtl="0">
              <a:spcBef>
                <a:spcPts val="0"/>
              </a:spcBef>
              <a:spcAft>
                <a:spcPts val="0"/>
              </a:spcAft>
              <a:buSzPts val="1500"/>
              <a:buNone/>
              <a:defRPr/>
            </a:lvl8pPr>
            <a:lvl9pPr marL="4114800" lvl="8" indent="-228600" algn="l" rtl="0">
              <a:spcBef>
                <a:spcPts val="0"/>
              </a:spcBef>
              <a:spcAft>
                <a:spcPts val="0"/>
              </a:spcAft>
              <a:buSzPts val="1500"/>
              <a:buNone/>
              <a:defRPr/>
            </a:lvl9pPr>
          </a:lstStyle>
          <a:p>
            <a:endParaRPr/>
          </a:p>
        </p:txBody>
      </p:sp>
      <p:sp>
        <p:nvSpPr>
          <p:cNvPr id="81" name="Google Shape;81;p11"/>
          <p:cNvSpPr txBox="1">
            <a:spLocks noGrp="1"/>
          </p:cNvSpPr>
          <p:nvPr>
            <p:ph type="body" idx="2"/>
          </p:nvPr>
        </p:nvSpPr>
        <p:spPr>
          <a:xfrm>
            <a:off x="6354826" y="1871217"/>
            <a:ext cx="5094900" cy="44571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500"/>
              <a:buNone/>
              <a:defRPr sz="1900" b="0" i="0">
                <a:solidFill>
                  <a:schemeClr val="lt1"/>
                </a:solidFill>
                <a:latin typeface="Arial"/>
                <a:ea typeface="Arial"/>
                <a:cs typeface="Arial"/>
                <a:sym typeface="Arial"/>
              </a:defRPr>
            </a:lvl1pPr>
            <a:lvl2pPr marL="914400" lvl="1" indent="-228600" algn="l" rtl="0">
              <a:spcBef>
                <a:spcPts val="0"/>
              </a:spcBef>
              <a:spcAft>
                <a:spcPts val="0"/>
              </a:spcAft>
              <a:buSzPts val="1500"/>
              <a:buNone/>
              <a:defRPr/>
            </a:lvl2pPr>
            <a:lvl3pPr marL="1371600" lvl="2" indent="-228600" algn="l" rtl="0">
              <a:spcBef>
                <a:spcPts val="0"/>
              </a:spcBef>
              <a:spcAft>
                <a:spcPts val="0"/>
              </a:spcAft>
              <a:buSzPts val="1500"/>
              <a:buNone/>
              <a:defRPr/>
            </a:lvl3pPr>
            <a:lvl4pPr marL="1828800" lvl="3" indent="-228600" algn="l" rtl="0">
              <a:spcBef>
                <a:spcPts val="0"/>
              </a:spcBef>
              <a:spcAft>
                <a:spcPts val="0"/>
              </a:spcAft>
              <a:buSzPts val="1500"/>
              <a:buNone/>
              <a:defRPr/>
            </a:lvl4pPr>
            <a:lvl5pPr marL="2286000" lvl="4" indent="-228600" algn="l" rtl="0">
              <a:spcBef>
                <a:spcPts val="0"/>
              </a:spcBef>
              <a:spcAft>
                <a:spcPts val="0"/>
              </a:spcAft>
              <a:buSzPts val="1500"/>
              <a:buNone/>
              <a:defRPr/>
            </a:lvl5pPr>
            <a:lvl6pPr marL="2743200" lvl="5" indent="-228600" algn="l" rtl="0">
              <a:spcBef>
                <a:spcPts val="0"/>
              </a:spcBef>
              <a:spcAft>
                <a:spcPts val="0"/>
              </a:spcAft>
              <a:buSzPts val="1500"/>
              <a:buNone/>
              <a:defRPr/>
            </a:lvl6pPr>
            <a:lvl7pPr marL="3200400" lvl="6" indent="-228600" algn="l" rtl="0">
              <a:spcBef>
                <a:spcPts val="0"/>
              </a:spcBef>
              <a:spcAft>
                <a:spcPts val="0"/>
              </a:spcAft>
              <a:buSzPts val="1500"/>
              <a:buNone/>
              <a:defRPr/>
            </a:lvl7pPr>
            <a:lvl8pPr marL="3657600" lvl="7" indent="-228600" algn="l" rtl="0">
              <a:spcBef>
                <a:spcPts val="0"/>
              </a:spcBef>
              <a:spcAft>
                <a:spcPts val="0"/>
              </a:spcAft>
              <a:buSzPts val="1500"/>
              <a:buNone/>
              <a:defRPr/>
            </a:lvl8pPr>
            <a:lvl9pPr marL="4114800" lvl="8" indent="-228600" algn="l" rtl="0">
              <a:spcBef>
                <a:spcPts val="0"/>
              </a:spcBef>
              <a:spcAft>
                <a:spcPts val="0"/>
              </a:spcAft>
              <a:buSzPts val="1500"/>
              <a:buNone/>
              <a:defRPr/>
            </a:lvl9pPr>
          </a:lstStyle>
          <a:p>
            <a:endParaRPr/>
          </a:p>
        </p:txBody>
      </p:sp>
      <p:sp>
        <p:nvSpPr>
          <p:cNvPr id="82" name="Google Shape;82;p11"/>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3" name="Google Shape;83;p11"/>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500"/>
              <a:buNone/>
              <a:defRPr>
                <a:solidFill>
                  <a:srgbClr val="888888"/>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84" name="Google Shape;84;p11"/>
          <p:cNvSpPr txBox="1">
            <a:spLocks noGrp="1"/>
          </p:cNvSpPr>
          <p:nvPr>
            <p:ph type="sldNum" idx="12"/>
          </p:nvPr>
        </p:nvSpPr>
        <p:spPr>
          <a:xfrm>
            <a:off x="8778240" y="6377940"/>
            <a:ext cx="2804100" cy="2925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9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CC1F2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1;p1"/>
          <p:cNvSpPr txBox="1">
            <a:spLocks noGrp="1"/>
          </p:cNvSpPr>
          <p:nvPr>
            <p:ph type="title"/>
          </p:nvPr>
        </p:nvSpPr>
        <p:spPr>
          <a:xfrm>
            <a:off x="5917438" y="1358900"/>
            <a:ext cx="5287009" cy="57403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361289" y="2064244"/>
            <a:ext cx="5067300" cy="404177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3600" b="1"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
        <p:cNvGrpSpPr/>
        <p:nvPr/>
      </p:nvGrpSpPr>
      <p:grpSpPr>
        <a:xfrm>
          <a:off x="0" y="0"/>
          <a:ext cx="0" cy="0"/>
          <a:chOff x="0" y="0"/>
          <a:chExt cx="0" cy="0"/>
        </a:xfrm>
      </p:grpSpPr>
      <p:sp>
        <p:nvSpPr>
          <p:cNvPr id="50" name="Google Shape;50;p7"/>
          <p:cNvSpPr/>
          <p:nvPr/>
        </p:nvSpPr>
        <p:spPr>
          <a:xfrm>
            <a:off x="0" y="0"/>
            <a:ext cx="12192000" cy="6858000"/>
          </a:xfrm>
          <a:custGeom>
            <a:avLst/>
            <a:gdLst/>
            <a:ahLst/>
            <a:cxnLst/>
            <a:rect l="l" t="t" r="r" b="b"/>
            <a:pathLst>
              <a:path w="12192000" h="6858000" extrusionOk="0">
                <a:moveTo>
                  <a:pt x="12192000" y="0"/>
                </a:moveTo>
                <a:lnTo>
                  <a:pt x="0" y="0"/>
                </a:lnTo>
                <a:lnTo>
                  <a:pt x="0" y="6858000"/>
                </a:lnTo>
                <a:lnTo>
                  <a:pt x="12192000" y="6858000"/>
                </a:lnTo>
                <a:lnTo>
                  <a:pt x="12192000" y="0"/>
                </a:lnTo>
                <a:close/>
              </a:path>
            </a:pathLst>
          </a:custGeom>
          <a:solidFill>
            <a:srgbClr val="CC1F2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900">
              <a:solidFill>
                <a:schemeClr val="dk1"/>
              </a:solidFill>
              <a:latin typeface="Calibri"/>
              <a:ea typeface="Calibri"/>
              <a:cs typeface="Calibri"/>
              <a:sym typeface="Calibri"/>
            </a:endParaRPr>
          </a:p>
        </p:txBody>
      </p:sp>
      <p:sp>
        <p:nvSpPr>
          <p:cNvPr id="51" name="Google Shape;51;p7"/>
          <p:cNvSpPr txBox="1">
            <a:spLocks noGrp="1"/>
          </p:cNvSpPr>
          <p:nvPr>
            <p:ph type="title"/>
          </p:nvPr>
        </p:nvSpPr>
        <p:spPr>
          <a:xfrm>
            <a:off x="5917438" y="1358900"/>
            <a:ext cx="5287200" cy="573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500"/>
              <a:buNone/>
              <a:defRPr sz="3600" b="1" i="0" u="none" strike="noStrike" cap="none">
                <a:solidFill>
                  <a:schemeClr val="lt1"/>
                </a:solidFill>
                <a:latin typeface="Arial"/>
                <a:ea typeface="Arial"/>
                <a:cs typeface="Arial"/>
                <a:sym typeface="Arial"/>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52" name="Google Shape;52;p7"/>
          <p:cNvSpPr txBox="1">
            <a:spLocks noGrp="1"/>
          </p:cNvSpPr>
          <p:nvPr>
            <p:ph type="body" idx="1"/>
          </p:nvPr>
        </p:nvSpPr>
        <p:spPr>
          <a:xfrm>
            <a:off x="361289" y="2064244"/>
            <a:ext cx="5067300" cy="40416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500"/>
              <a:buNone/>
              <a:defRPr sz="3600" b="1" i="0" u="none" strike="noStrike" cap="none">
                <a:solidFill>
                  <a:schemeClr val="lt1"/>
                </a:solidFill>
                <a:latin typeface="Arial"/>
                <a:ea typeface="Arial"/>
                <a:cs typeface="Arial"/>
                <a:sym typeface="Arial"/>
              </a:defRPr>
            </a:lvl1pPr>
            <a:lvl2pPr marL="914400" marR="0" lvl="1" indent="-228600" algn="l" rtl="0">
              <a:spcBef>
                <a:spcPts val="0"/>
              </a:spcBef>
              <a:spcAft>
                <a:spcPts val="0"/>
              </a:spcAft>
              <a:buSzPts val="1500"/>
              <a:buNone/>
              <a:defRPr sz="1900" b="0" i="0" u="none" strike="noStrike" cap="none">
                <a:latin typeface="Calibri"/>
                <a:ea typeface="Calibri"/>
                <a:cs typeface="Calibri"/>
                <a:sym typeface="Calibri"/>
              </a:defRPr>
            </a:lvl2pPr>
            <a:lvl3pPr marL="1371600" marR="0" lvl="2" indent="-228600" algn="l" rtl="0">
              <a:spcBef>
                <a:spcPts val="0"/>
              </a:spcBef>
              <a:spcAft>
                <a:spcPts val="0"/>
              </a:spcAft>
              <a:buSzPts val="1500"/>
              <a:buNone/>
              <a:defRPr sz="1900" b="0" i="0" u="none" strike="noStrike" cap="none">
                <a:latin typeface="Calibri"/>
                <a:ea typeface="Calibri"/>
                <a:cs typeface="Calibri"/>
                <a:sym typeface="Calibri"/>
              </a:defRPr>
            </a:lvl3pPr>
            <a:lvl4pPr marL="1828800" marR="0" lvl="3" indent="-228600" algn="l" rtl="0">
              <a:spcBef>
                <a:spcPts val="0"/>
              </a:spcBef>
              <a:spcAft>
                <a:spcPts val="0"/>
              </a:spcAft>
              <a:buSzPts val="1500"/>
              <a:buNone/>
              <a:defRPr sz="1900" b="0" i="0" u="none" strike="noStrike" cap="none">
                <a:latin typeface="Calibri"/>
                <a:ea typeface="Calibri"/>
                <a:cs typeface="Calibri"/>
                <a:sym typeface="Calibri"/>
              </a:defRPr>
            </a:lvl4pPr>
            <a:lvl5pPr marL="2286000" marR="0" lvl="4" indent="-228600" algn="l" rtl="0">
              <a:spcBef>
                <a:spcPts val="0"/>
              </a:spcBef>
              <a:spcAft>
                <a:spcPts val="0"/>
              </a:spcAft>
              <a:buSzPts val="1500"/>
              <a:buNone/>
              <a:defRPr sz="1900" b="0" i="0" u="none" strike="noStrike" cap="none">
                <a:latin typeface="Calibri"/>
                <a:ea typeface="Calibri"/>
                <a:cs typeface="Calibri"/>
                <a:sym typeface="Calibri"/>
              </a:defRPr>
            </a:lvl5pPr>
            <a:lvl6pPr marL="2743200" marR="0" lvl="5" indent="-228600" algn="l" rtl="0">
              <a:spcBef>
                <a:spcPts val="0"/>
              </a:spcBef>
              <a:spcAft>
                <a:spcPts val="0"/>
              </a:spcAft>
              <a:buSzPts val="1500"/>
              <a:buNone/>
              <a:defRPr sz="1900" b="0" i="0" u="none" strike="noStrike" cap="none">
                <a:latin typeface="Calibri"/>
                <a:ea typeface="Calibri"/>
                <a:cs typeface="Calibri"/>
                <a:sym typeface="Calibri"/>
              </a:defRPr>
            </a:lvl6pPr>
            <a:lvl7pPr marL="3200400" marR="0" lvl="6" indent="-228600" algn="l" rtl="0">
              <a:spcBef>
                <a:spcPts val="0"/>
              </a:spcBef>
              <a:spcAft>
                <a:spcPts val="0"/>
              </a:spcAft>
              <a:buSzPts val="1500"/>
              <a:buNone/>
              <a:defRPr sz="1900" b="0" i="0" u="none" strike="noStrike" cap="none">
                <a:latin typeface="Calibri"/>
                <a:ea typeface="Calibri"/>
                <a:cs typeface="Calibri"/>
                <a:sym typeface="Calibri"/>
              </a:defRPr>
            </a:lvl7pPr>
            <a:lvl8pPr marL="3657600" marR="0" lvl="7" indent="-228600" algn="l" rtl="0">
              <a:spcBef>
                <a:spcPts val="0"/>
              </a:spcBef>
              <a:spcAft>
                <a:spcPts val="0"/>
              </a:spcAft>
              <a:buSzPts val="1500"/>
              <a:buNone/>
              <a:defRPr sz="1900" b="0" i="0" u="none" strike="noStrike" cap="none">
                <a:latin typeface="Calibri"/>
                <a:ea typeface="Calibri"/>
                <a:cs typeface="Calibri"/>
                <a:sym typeface="Calibri"/>
              </a:defRPr>
            </a:lvl8pPr>
            <a:lvl9pPr marL="4114800" marR="0" lvl="8" indent="-228600" algn="l" rtl="0">
              <a:spcBef>
                <a:spcPts val="0"/>
              </a:spcBef>
              <a:spcAft>
                <a:spcPts val="0"/>
              </a:spcAft>
              <a:buSzPts val="1500"/>
              <a:buNone/>
              <a:defRPr sz="1900" b="0" i="0" u="none" strike="noStrike" cap="none">
                <a:latin typeface="Calibri"/>
                <a:ea typeface="Calibri"/>
                <a:cs typeface="Calibri"/>
                <a:sym typeface="Calibri"/>
              </a:defRPr>
            </a:lvl9pPr>
          </a:lstStyle>
          <a:p>
            <a:endParaRPr/>
          </a:p>
        </p:txBody>
      </p:sp>
      <p:sp>
        <p:nvSpPr>
          <p:cNvPr id="53" name="Google Shape;53;p7"/>
          <p:cNvSpPr txBox="1">
            <a:spLocks noGrp="1"/>
          </p:cNvSpPr>
          <p:nvPr>
            <p:ph type="ftr" idx="11"/>
          </p:nvPr>
        </p:nvSpPr>
        <p:spPr>
          <a:xfrm>
            <a:off x="4145280" y="6377940"/>
            <a:ext cx="390150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500"/>
              <a:buNone/>
              <a:defRPr sz="1900">
                <a:solidFill>
                  <a:srgbClr val="888888"/>
                </a:solidFill>
                <a:latin typeface="Calibri"/>
                <a:ea typeface="Calibri"/>
                <a:cs typeface="Calibri"/>
                <a:sym typeface="Calibri"/>
              </a:defRPr>
            </a:lvl1pPr>
            <a:lvl2pPr marR="0" lvl="1"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609600" y="6377940"/>
            <a:ext cx="280410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500"/>
              <a:buNone/>
              <a:defRPr sz="1900">
                <a:solidFill>
                  <a:srgbClr val="888888"/>
                </a:solidFill>
                <a:latin typeface="Calibri"/>
                <a:ea typeface="Calibri"/>
                <a:cs typeface="Calibri"/>
                <a:sym typeface="Calibri"/>
              </a:defRPr>
            </a:lvl1pPr>
            <a:lvl2pPr marR="0" lvl="1"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55" name="Google Shape;55;p7"/>
          <p:cNvSpPr txBox="1">
            <a:spLocks noGrp="1"/>
          </p:cNvSpPr>
          <p:nvPr>
            <p:ph type="sldNum" idx="12"/>
          </p:nvPr>
        </p:nvSpPr>
        <p:spPr>
          <a:xfrm>
            <a:off x="8778240" y="6377940"/>
            <a:ext cx="2804100" cy="2925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900">
                <a:solidFill>
                  <a:srgbClr val="888888"/>
                </a:solidFill>
                <a:latin typeface="Calibri"/>
                <a:ea typeface="Calibri"/>
                <a:cs typeface="Calibri"/>
                <a:sym typeface="Calibri"/>
              </a:defRPr>
            </a:lvl1pPr>
            <a:lvl2pPr marL="0" marR="0" lvl="1" indent="0" algn="r" rtl="0">
              <a:spcBef>
                <a:spcPts val="0"/>
              </a:spcBef>
              <a:buNone/>
              <a:defRPr sz="1900">
                <a:solidFill>
                  <a:srgbClr val="888888"/>
                </a:solidFill>
                <a:latin typeface="Calibri"/>
                <a:ea typeface="Calibri"/>
                <a:cs typeface="Calibri"/>
                <a:sym typeface="Calibri"/>
              </a:defRPr>
            </a:lvl2pPr>
            <a:lvl3pPr marL="0" marR="0" lvl="2" indent="0" algn="r" rtl="0">
              <a:spcBef>
                <a:spcPts val="0"/>
              </a:spcBef>
              <a:buNone/>
              <a:defRPr sz="1900">
                <a:solidFill>
                  <a:srgbClr val="888888"/>
                </a:solidFill>
                <a:latin typeface="Calibri"/>
                <a:ea typeface="Calibri"/>
                <a:cs typeface="Calibri"/>
                <a:sym typeface="Calibri"/>
              </a:defRPr>
            </a:lvl3pPr>
            <a:lvl4pPr marL="0" marR="0" lvl="3" indent="0" algn="r" rtl="0">
              <a:spcBef>
                <a:spcPts val="0"/>
              </a:spcBef>
              <a:buNone/>
              <a:defRPr sz="1900">
                <a:solidFill>
                  <a:srgbClr val="888888"/>
                </a:solidFill>
                <a:latin typeface="Calibri"/>
                <a:ea typeface="Calibri"/>
                <a:cs typeface="Calibri"/>
                <a:sym typeface="Calibri"/>
              </a:defRPr>
            </a:lvl4pPr>
            <a:lvl5pPr marL="0" marR="0" lvl="4" indent="0" algn="r" rtl="0">
              <a:spcBef>
                <a:spcPts val="0"/>
              </a:spcBef>
              <a:buNone/>
              <a:defRPr sz="1900">
                <a:solidFill>
                  <a:srgbClr val="888888"/>
                </a:solidFill>
                <a:latin typeface="Calibri"/>
                <a:ea typeface="Calibri"/>
                <a:cs typeface="Calibri"/>
                <a:sym typeface="Calibri"/>
              </a:defRPr>
            </a:lvl5pPr>
            <a:lvl6pPr marL="0" marR="0" lvl="5" indent="0" algn="r" rtl="0">
              <a:spcBef>
                <a:spcPts val="0"/>
              </a:spcBef>
              <a:buNone/>
              <a:defRPr sz="1900">
                <a:solidFill>
                  <a:srgbClr val="888888"/>
                </a:solidFill>
                <a:latin typeface="Calibri"/>
                <a:ea typeface="Calibri"/>
                <a:cs typeface="Calibri"/>
                <a:sym typeface="Calibri"/>
              </a:defRPr>
            </a:lvl6pPr>
            <a:lvl7pPr marL="0" marR="0" lvl="6" indent="0" algn="r" rtl="0">
              <a:spcBef>
                <a:spcPts val="0"/>
              </a:spcBef>
              <a:buNone/>
              <a:defRPr sz="1900">
                <a:solidFill>
                  <a:srgbClr val="888888"/>
                </a:solidFill>
                <a:latin typeface="Calibri"/>
                <a:ea typeface="Calibri"/>
                <a:cs typeface="Calibri"/>
                <a:sym typeface="Calibri"/>
              </a:defRPr>
            </a:lvl7pPr>
            <a:lvl8pPr marL="0" marR="0" lvl="7" indent="0" algn="r" rtl="0">
              <a:spcBef>
                <a:spcPts val="0"/>
              </a:spcBef>
              <a:buNone/>
              <a:defRPr sz="1900">
                <a:solidFill>
                  <a:srgbClr val="888888"/>
                </a:solidFill>
                <a:latin typeface="Calibri"/>
                <a:ea typeface="Calibri"/>
                <a:cs typeface="Calibri"/>
                <a:sym typeface="Calibri"/>
              </a:defRPr>
            </a:lvl8pPr>
            <a:lvl9pPr marL="0" marR="0" lvl="8" indent="0" algn="r" rtl="0">
              <a:spcBef>
                <a:spcPts val="0"/>
              </a:spcBef>
              <a:buNone/>
              <a:defRPr sz="1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8.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drive.google.com/file/d/1zPm_ZTAjw2rzejk-H3147IzuuSL-ArHe/view?usp=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colab.research.google.com/drive/1mYbN-WMYu0wQmxcbJTbpzBaiB5GGPH41" TargetMode="External"/><Relationship Id="rId5" Type="http://schemas.openxmlformats.org/officeDocument/2006/relationships/image" Target="../media/image57.png"/><Relationship Id="rId4" Type="http://schemas.openxmlformats.org/officeDocument/2006/relationships/hyperlink" Target="https://www.kaggle.com/datasets/anas123siddiqui/zomato-databa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p:nvPr/>
        </p:nvSpPr>
        <p:spPr>
          <a:xfrm>
            <a:off x="2251425" y="1376300"/>
            <a:ext cx="7090800" cy="1332600"/>
          </a:xfrm>
          <a:prstGeom prst="rect">
            <a:avLst/>
          </a:prstGeom>
          <a:noFill/>
          <a:ln>
            <a:noFill/>
          </a:ln>
        </p:spPr>
        <p:txBody>
          <a:bodyPr spcFirstLastPara="1" wrap="square" lIns="0" tIns="12050" rIns="0" bIns="0" anchor="t" anchorCtr="0">
            <a:spAutoFit/>
          </a:bodyPr>
          <a:lstStyle/>
          <a:p>
            <a:pPr marL="0" marR="0" lvl="0" indent="0" algn="ctr" rtl="0">
              <a:spcBef>
                <a:spcPts val="0"/>
              </a:spcBef>
              <a:spcAft>
                <a:spcPts val="0"/>
              </a:spcAft>
              <a:buNone/>
            </a:pPr>
            <a:r>
              <a:rPr lang="en-US" sz="4300" i="0">
                <a:solidFill>
                  <a:schemeClr val="lt1"/>
                </a:solidFill>
                <a:latin typeface="Montserrat Black"/>
                <a:ea typeface="Montserrat Black"/>
                <a:cs typeface="Montserrat Black"/>
                <a:sym typeface="Montserrat Black"/>
              </a:rPr>
              <a:t>PHÂN TÍCH BỘ DỮ LIỆU </a:t>
            </a:r>
            <a:endParaRPr sz="1700">
              <a:solidFill>
                <a:schemeClr val="lt1"/>
              </a:solidFill>
              <a:latin typeface="Montserrat Black"/>
              <a:ea typeface="Montserrat Black"/>
              <a:cs typeface="Montserrat Black"/>
              <a:sym typeface="Montserrat Black"/>
            </a:endParaRPr>
          </a:p>
          <a:p>
            <a:pPr marL="0" marR="0" lvl="0" indent="0" algn="ctr" rtl="0">
              <a:spcBef>
                <a:spcPts val="95"/>
              </a:spcBef>
              <a:spcAft>
                <a:spcPts val="0"/>
              </a:spcAft>
              <a:buNone/>
            </a:pPr>
            <a:r>
              <a:rPr lang="en-US" sz="4200" i="0">
                <a:solidFill>
                  <a:schemeClr val="lt1"/>
                </a:solidFill>
                <a:latin typeface="Montserrat Black"/>
                <a:ea typeface="Montserrat Black"/>
                <a:cs typeface="Montserrat Black"/>
                <a:sym typeface="Montserrat Black"/>
              </a:rPr>
              <a:t>ỨNG DỤNG DI ĐỘNG</a:t>
            </a:r>
            <a:endParaRPr sz="4200" i="0">
              <a:solidFill>
                <a:schemeClr val="lt1"/>
              </a:solidFill>
              <a:latin typeface="Montserrat Black"/>
              <a:ea typeface="Montserrat Black"/>
              <a:cs typeface="Montserrat Black"/>
              <a:sym typeface="Montserrat Black"/>
            </a:endParaRPr>
          </a:p>
        </p:txBody>
      </p:sp>
      <p:sp>
        <p:nvSpPr>
          <p:cNvPr id="95" name="Google Shape;95;p13"/>
          <p:cNvSpPr txBox="1"/>
          <p:nvPr/>
        </p:nvSpPr>
        <p:spPr>
          <a:xfrm>
            <a:off x="5499450" y="5349475"/>
            <a:ext cx="1193100" cy="400200"/>
          </a:xfrm>
          <a:prstGeom prst="rect">
            <a:avLst/>
          </a:prstGeom>
          <a:noFill/>
          <a:ln>
            <a:noFill/>
          </a:ln>
        </p:spPr>
        <p:txBody>
          <a:bodyPr spcFirstLastPara="1" wrap="square" lIns="91425" tIns="91425" rIns="91425" bIns="91425" anchor="t" anchorCtr="0">
            <a:spAutoFit/>
          </a:bodyPr>
          <a:lstStyle/>
          <a:p>
            <a:pPr marL="12700" lvl="0" indent="0" algn="l" rtl="0">
              <a:spcBef>
                <a:spcPts val="0"/>
              </a:spcBef>
              <a:spcAft>
                <a:spcPts val="0"/>
              </a:spcAft>
              <a:buNone/>
            </a:pPr>
            <a:endParaRPr>
              <a:solidFill>
                <a:schemeClr val="dk1"/>
              </a:solidFill>
              <a:latin typeface="Montserrat ExtraBold"/>
              <a:ea typeface="Montserrat ExtraBold"/>
              <a:cs typeface="Montserrat ExtraBold"/>
              <a:sym typeface="Montserrat ExtraBold"/>
            </a:endParaRPr>
          </a:p>
        </p:txBody>
      </p:sp>
      <p:pic>
        <p:nvPicPr>
          <p:cNvPr id="97" name="Google Shape;97;p13"/>
          <p:cNvPicPr preferRelativeResize="0"/>
          <p:nvPr/>
        </p:nvPicPr>
        <p:blipFill>
          <a:blip r:embed="rId3">
            <a:alphaModFix/>
          </a:blip>
          <a:stretch>
            <a:fillRect/>
          </a:stretch>
        </p:blipFill>
        <p:spPr>
          <a:xfrm>
            <a:off x="285700" y="235563"/>
            <a:ext cx="1301673" cy="570124"/>
          </a:xfrm>
          <a:prstGeom prst="rect">
            <a:avLst/>
          </a:prstGeom>
          <a:noFill/>
          <a:ln>
            <a:noFill/>
          </a:ln>
        </p:spPr>
      </p:pic>
      <p:sp>
        <p:nvSpPr>
          <p:cNvPr id="98" name="Google Shape;98;p13"/>
          <p:cNvSpPr txBox="1"/>
          <p:nvPr/>
        </p:nvSpPr>
        <p:spPr>
          <a:xfrm>
            <a:off x="9342225" y="6310933"/>
            <a:ext cx="3000000" cy="461700"/>
          </a:xfrm>
          <a:prstGeom prst="rect">
            <a:avLst/>
          </a:prstGeom>
          <a:noFill/>
          <a:ln>
            <a:noFill/>
          </a:ln>
        </p:spPr>
        <p:txBody>
          <a:bodyPr spcFirstLastPara="1" wrap="square" lIns="91425" tIns="91425" rIns="91425" bIns="91425" anchor="t" anchorCtr="0">
            <a:spAutoFit/>
          </a:bodyPr>
          <a:lstStyle/>
          <a:p>
            <a:pPr marL="228600" lvl="0" indent="0" algn="l" rtl="0">
              <a:lnSpc>
                <a:spcPct val="115000"/>
              </a:lnSpc>
              <a:spcBef>
                <a:spcPts val="100"/>
              </a:spcBef>
              <a:spcAft>
                <a:spcPts val="0"/>
              </a:spcAft>
              <a:buNone/>
            </a:pPr>
            <a:r>
              <a:rPr lang="en-US" sz="1800" dirty="0" err="1">
                <a:solidFill>
                  <a:schemeClr val="lt1"/>
                </a:solidFill>
                <a:latin typeface="Montserrat ExtraBold"/>
                <a:ea typeface="Montserrat ExtraBold"/>
                <a:cs typeface="Montserrat ExtraBold"/>
                <a:sym typeface="Montserrat ExtraBold"/>
              </a:rPr>
              <a:t>Nguyễn</a:t>
            </a:r>
            <a:r>
              <a:rPr lang="en-US" sz="1800" dirty="0">
                <a:solidFill>
                  <a:schemeClr val="lt1"/>
                </a:solidFill>
                <a:latin typeface="Montserrat ExtraBold"/>
                <a:ea typeface="Montserrat ExtraBold"/>
                <a:cs typeface="Montserrat ExtraBold"/>
                <a:sym typeface="Montserrat ExtraBold"/>
              </a:rPr>
              <a:t> Duy Linh</a:t>
            </a:r>
            <a:endParaRPr dirty="0"/>
          </a:p>
        </p:txBody>
      </p:sp>
      <p:pic>
        <p:nvPicPr>
          <p:cNvPr id="102" name="Google Shape;102;p13"/>
          <p:cNvPicPr preferRelativeResize="0"/>
          <p:nvPr/>
        </p:nvPicPr>
        <p:blipFill>
          <a:blip r:embed="rId4">
            <a:alphaModFix/>
          </a:blip>
          <a:stretch>
            <a:fillRect/>
          </a:stretch>
        </p:blipFill>
        <p:spPr>
          <a:xfrm>
            <a:off x="3429000" y="2987337"/>
            <a:ext cx="4963075" cy="2083688"/>
          </a:xfrm>
          <a:prstGeom prst="rect">
            <a:avLst/>
          </a:prstGeom>
          <a:noFill/>
          <a:ln>
            <a:noFill/>
          </a:ln>
        </p:spPr>
      </p:pic>
      <p:sp>
        <p:nvSpPr>
          <p:cNvPr id="104" name="Google Shape;104;p13"/>
          <p:cNvSpPr/>
          <p:nvPr/>
        </p:nvSpPr>
        <p:spPr>
          <a:xfrm>
            <a:off x="3846075" y="2982350"/>
            <a:ext cx="3901500" cy="58200"/>
          </a:xfrm>
          <a:prstGeom prst="parallelogram">
            <a:avLst>
              <a:gd name="adj" fmla="val 3398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0" y="924175"/>
            <a:ext cx="2061300" cy="58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3"/>
          <p:cNvPicPr preferRelativeResize="0"/>
          <p:nvPr/>
        </p:nvPicPr>
        <p:blipFill>
          <a:blip r:embed="rId5">
            <a:alphaModFix/>
          </a:blip>
          <a:stretch>
            <a:fillRect/>
          </a:stretch>
        </p:blipFill>
        <p:spPr>
          <a:xfrm rot="-703245">
            <a:off x="10351550" y="227550"/>
            <a:ext cx="1559950" cy="1559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p:nvPr/>
        </p:nvSpPr>
        <p:spPr>
          <a:xfrm>
            <a:off x="2903850" y="405700"/>
            <a:ext cx="6384300" cy="6042000"/>
          </a:xfrm>
          <a:prstGeom prst="ellipse">
            <a:avLst/>
          </a:prstGeom>
          <a:solidFill>
            <a:schemeClr val="lt1"/>
          </a:solidFill>
          <a:ln w="28575" cap="flat" cmpd="sng">
            <a:solidFill>
              <a:schemeClr val="lt1"/>
            </a:solidFill>
            <a:prstDash val="solid"/>
            <a:round/>
            <a:headEnd type="none" w="sm" len="sm"/>
            <a:tailEnd type="none" w="sm" len="sm"/>
          </a:ln>
          <a:effectLst>
            <a:outerShdw blurRad="57150" dist="19050" dir="54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3066800" y="565700"/>
            <a:ext cx="6072900" cy="5717400"/>
          </a:xfrm>
          <a:prstGeom prst="ellipse">
            <a:avLst/>
          </a:prstGeom>
          <a:solidFill>
            <a:schemeClr val="lt1"/>
          </a:solidFill>
          <a:ln w="28575" cap="flat" cmpd="sng">
            <a:solidFill>
              <a:srgbClr val="CC1F2D"/>
            </a:solidFill>
            <a:prstDash val="dashDot"/>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endParaRPr sz="3500">
              <a:latin typeface="Montserrat Black"/>
              <a:ea typeface="Montserrat Black"/>
              <a:cs typeface="Montserrat Black"/>
              <a:sym typeface="Montserrat Black"/>
            </a:endParaRPr>
          </a:p>
        </p:txBody>
      </p:sp>
      <p:sp>
        <p:nvSpPr>
          <p:cNvPr id="228" name="Google Shape;228;p22"/>
          <p:cNvSpPr/>
          <p:nvPr/>
        </p:nvSpPr>
        <p:spPr>
          <a:xfrm>
            <a:off x="0" y="3263800"/>
            <a:ext cx="2904000" cy="3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9288000" y="3234100"/>
            <a:ext cx="2904000" cy="3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txBox="1"/>
          <p:nvPr/>
        </p:nvSpPr>
        <p:spPr>
          <a:xfrm>
            <a:off x="2666900" y="3337850"/>
            <a:ext cx="6072900" cy="6771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US" sz="3200">
                <a:solidFill>
                  <a:srgbClr val="CC1F2D"/>
                </a:solidFill>
                <a:latin typeface="Montserrat Black"/>
                <a:ea typeface="Montserrat Black"/>
                <a:cs typeface="Montserrat Black"/>
                <a:sym typeface="Montserrat Black"/>
              </a:rPr>
              <a:t>2. Phân tích dữ liệu</a:t>
            </a:r>
            <a:endParaRPr sz="3900">
              <a:solidFill>
                <a:srgbClr val="CC1F2D"/>
              </a:solidFill>
              <a:latin typeface="Montserrat Black"/>
              <a:ea typeface="Montserrat Black"/>
              <a:cs typeface="Montserrat Black"/>
              <a:sym typeface="Montserrat Black"/>
            </a:endParaRPr>
          </a:p>
        </p:txBody>
      </p:sp>
      <p:pic>
        <p:nvPicPr>
          <p:cNvPr id="231" name="Google Shape;231;p22"/>
          <p:cNvPicPr preferRelativeResize="0"/>
          <p:nvPr/>
        </p:nvPicPr>
        <p:blipFill>
          <a:blip r:embed="rId3">
            <a:alphaModFix/>
          </a:blip>
          <a:stretch>
            <a:fillRect/>
          </a:stretch>
        </p:blipFill>
        <p:spPr>
          <a:xfrm>
            <a:off x="5022813" y="1087725"/>
            <a:ext cx="2146375" cy="2146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3"/>
          <p:cNvSpPr txBox="1"/>
          <p:nvPr/>
        </p:nvSpPr>
        <p:spPr>
          <a:xfrm>
            <a:off x="178475" y="271750"/>
            <a:ext cx="451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chemeClr val="lt1"/>
                </a:solidFill>
                <a:latin typeface="Montserrat Black"/>
                <a:ea typeface="Montserrat Black"/>
                <a:cs typeface="Montserrat Black"/>
                <a:sym typeface="Montserrat Black"/>
              </a:rPr>
              <a:t>2. Phân tích dữ liệu</a:t>
            </a:r>
            <a:endParaRPr sz="3900">
              <a:solidFill>
                <a:schemeClr val="lt1"/>
              </a:solidFill>
              <a:latin typeface="Montserrat Black"/>
              <a:ea typeface="Montserrat Black"/>
              <a:cs typeface="Montserrat Black"/>
              <a:sym typeface="Montserrat Black"/>
            </a:endParaRPr>
          </a:p>
        </p:txBody>
      </p:sp>
      <p:pic>
        <p:nvPicPr>
          <p:cNvPr id="238" name="Google Shape;238;p23"/>
          <p:cNvPicPr preferRelativeResize="0"/>
          <p:nvPr/>
        </p:nvPicPr>
        <p:blipFill>
          <a:blip r:embed="rId3">
            <a:alphaModFix/>
          </a:blip>
          <a:stretch>
            <a:fillRect/>
          </a:stretch>
        </p:blipFill>
        <p:spPr>
          <a:xfrm>
            <a:off x="10052975" y="6067403"/>
            <a:ext cx="2079752" cy="643500"/>
          </a:xfrm>
          <a:prstGeom prst="rect">
            <a:avLst/>
          </a:prstGeom>
          <a:noFill/>
          <a:ln>
            <a:noFill/>
          </a:ln>
        </p:spPr>
      </p:pic>
      <p:sp>
        <p:nvSpPr>
          <p:cNvPr id="239" name="Google Shape;239;p23"/>
          <p:cNvSpPr/>
          <p:nvPr/>
        </p:nvSpPr>
        <p:spPr>
          <a:xfrm>
            <a:off x="1022875" y="1530750"/>
            <a:ext cx="4947300" cy="17775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67350" y="1656750"/>
            <a:ext cx="1466400" cy="1525500"/>
          </a:xfrm>
          <a:prstGeom prst="roundRect">
            <a:avLst>
              <a:gd name="adj" fmla="val 16667"/>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txBox="1"/>
          <p:nvPr/>
        </p:nvSpPr>
        <p:spPr>
          <a:xfrm>
            <a:off x="1793025" y="1819200"/>
            <a:ext cx="40569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lt1"/>
                </a:solidFill>
                <a:latin typeface="Montserrat ExtraBold"/>
                <a:ea typeface="Montserrat ExtraBold"/>
                <a:cs typeface="Montserrat ExtraBold"/>
                <a:sym typeface="Montserrat ExtraBold"/>
              </a:rPr>
              <a:t>Hướng 1: Mô tả số lượng đơn hàng và doanh thu theo thời gian</a:t>
            </a:r>
            <a:endParaRPr>
              <a:solidFill>
                <a:schemeClr val="lt1"/>
              </a:solidFill>
              <a:latin typeface="Montserrat ExtraBold"/>
              <a:ea typeface="Montserrat ExtraBold"/>
              <a:cs typeface="Montserrat ExtraBold"/>
              <a:sym typeface="Montserrat ExtraBold"/>
            </a:endParaRPr>
          </a:p>
        </p:txBody>
      </p:sp>
      <p:sp>
        <p:nvSpPr>
          <p:cNvPr id="242" name="Google Shape;242;p23"/>
          <p:cNvSpPr/>
          <p:nvPr/>
        </p:nvSpPr>
        <p:spPr>
          <a:xfrm>
            <a:off x="1022875" y="4097525"/>
            <a:ext cx="4947300" cy="17775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67350" y="4223525"/>
            <a:ext cx="1466400" cy="1525500"/>
          </a:xfrm>
          <a:prstGeom prst="roundRect">
            <a:avLst>
              <a:gd name="adj" fmla="val 16667"/>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txBox="1"/>
          <p:nvPr/>
        </p:nvSpPr>
        <p:spPr>
          <a:xfrm>
            <a:off x="1793025" y="4208975"/>
            <a:ext cx="4056900" cy="155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000" b="1">
                <a:solidFill>
                  <a:schemeClr val="lt1"/>
                </a:solidFill>
                <a:latin typeface="Montserrat"/>
                <a:ea typeface="Montserrat"/>
                <a:cs typeface="Montserrat"/>
                <a:sym typeface="Montserrat"/>
              </a:rPr>
              <a:t>Hướng 2: Mô tả số lượng đơn hàng và doanh thu theo thông tin nhà hàng</a:t>
            </a:r>
            <a:endParaRPr sz="2000">
              <a:solidFill>
                <a:schemeClr val="lt1"/>
              </a:solidFill>
              <a:latin typeface="Montserrat ExtraBold"/>
              <a:ea typeface="Montserrat ExtraBold"/>
              <a:cs typeface="Montserrat ExtraBold"/>
              <a:sym typeface="Montserrat ExtraBold"/>
            </a:endParaRPr>
          </a:p>
        </p:txBody>
      </p:sp>
      <p:sp>
        <p:nvSpPr>
          <p:cNvPr id="245" name="Google Shape;245;p23"/>
          <p:cNvSpPr/>
          <p:nvPr/>
        </p:nvSpPr>
        <p:spPr>
          <a:xfrm>
            <a:off x="6359525" y="1530750"/>
            <a:ext cx="4947300" cy="17775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10551225" y="1656750"/>
            <a:ext cx="1466400" cy="1525500"/>
          </a:xfrm>
          <a:prstGeom prst="roundRect">
            <a:avLst>
              <a:gd name="adj" fmla="val 16667"/>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txBox="1"/>
          <p:nvPr/>
        </p:nvSpPr>
        <p:spPr>
          <a:xfrm>
            <a:off x="6487125" y="1819200"/>
            <a:ext cx="3780300" cy="1200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000" b="1">
                <a:solidFill>
                  <a:schemeClr val="lt1"/>
                </a:solidFill>
                <a:latin typeface="Montserrat"/>
                <a:ea typeface="Montserrat"/>
                <a:cs typeface="Montserrat"/>
                <a:sym typeface="Montserrat"/>
              </a:rPr>
              <a:t>Hướng 3 : Mô phỏng số lượng đơn hàng và doanh thu theo nhân khẩu học</a:t>
            </a:r>
            <a:endParaRPr sz="2000" b="1">
              <a:solidFill>
                <a:schemeClr val="lt1"/>
              </a:solidFill>
              <a:latin typeface="Montserrat"/>
              <a:ea typeface="Montserrat"/>
              <a:cs typeface="Montserrat"/>
              <a:sym typeface="Montserrat"/>
            </a:endParaRPr>
          </a:p>
        </p:txBody>
      </p:sp>
      <p:sp>
        <p:nvSpPr>
          <p:cNvPr id="248" name="Google Shape;248;p23"/>
          <p:cNvSpPr/>
          <p:nvPr/>
        </p:nvSpPr>
        <p:spPr>
          <a:xfrm>
            <a:off x="6359525" y="4097525"/>
            <a:ext cx="4947300" cy="17775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10551225" y="4223525"/>
            <a:ext cx="1466400" cy="1525500"/>
          </a:xfrm>
          <a:prstGeom prst="roundRect">
            <a:avLst>
              <a:gd name="adj" fmla="val 16667"/>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txBox="1"/>
          <p:nvPr/>
        </p:nvSpPr>
        <p:spPr>
          <a:xfrm>
            <a:off x="6487125" y="4562975"/>
            <a:ext cx="3780300" cy="846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2000" b="1">
                <a:solidFill>
                  <a:schemeClr val="lt1"/>
                </a:solidFill>
                <a:latin typeface="Montserrat"/>
                <a:ea typeface="Montserrat"/>
                <a:cs typeface="Montserrat"/>
                <a:sym typeface="Montserrat"/>
              </a:rPr>
              <a:t>Hướng 4 : Phân tích doanh thu theo khu vực</a:t>
            </a:r>
            <a:endParaRPr sz="2000" b="1">
              <a:solidFill>
                <a:schemeClr val="lt1"/>
              </a:solidFill>
              <a:latin typeface="Montserrat"/>
              <a:ea typeface="Montserrat"/>
              <a:cs typeface="Montserrat"/>
              <a:sym typeface="Montserrat"/>
            </a:endParaRPr>
          </a:p>
        </p:txBody>
      </p:sp>
      <p:pic>
        <p:nvPicPr>
          <p:cNvPr id="251" name="Google Shape;251;p23"/>
          <p:cNvPicPr preferRelativeResize="0"/>
          <p:nvPr/>
        </p:nvPicPr>
        <p:blipFill>
          <a:blip r:embed="rId4">
            <a:alphaModFix/>
          </a:blip>
          <a:stretch>
            <a:fillRect/>
          </a:stretch>
        </p:blipFill>
        <p:spPr>
          <a:xfrm>
            <a:off x="476675" y="2105175"/>
            <a:ext cx="1047750" cy="628650"/>
          </a:xfrm>
          <a:prstGeom prst="rect">
            <a:avLst/>
          </a:prstGeom>
          <a:noFill/>
          <a:ln>
            <a:noFill/>
          </a:ln>
        </p:spPr>
      </p:pic>
      <p:pic>
        <p:nvPicPr>
          <p:cNvPr id="252" name="Google Shape;252;p23"/>
          <p:cNvPicPr preferRelativeResize="0"/>
          <p:nvPr/>
        </p:nvPicPr>
        <p:blipFill>
          <a:blip r:embed="rId5">
            <a:alphaModFix/>
          </a:blip>
          <a:stretch>
            <a:fillRect/>
          </a:stretch>
        </p:blipFill>
        <p:spPr>
          <a:xfrm>
            <a:off x="514775" y="4471925"/>
            <a:ext cx="971550" cy="1028700"/>
          </a:xfrm>
          <a:prstGeom prst="rect">
            <a:avLst/>
          </a:prstGeom>
          <a:noFill/>
          <a:ln>
            <a:noFill/>
          </a:ln>
        </p:spPr>
      </p:pic>
      <p:pic>
        <p:nvPicPr>
          <p:cNvPr id="253" name="Google Shape;253;p23"/>
          <p:cNvPicPr preferRelativeResize="0"/>
          <p:nvPr/>
        </p:nvPicPr>
        <p:blipFill>
          <a:blip r:embed="rId6">
            <a:alphaModFix/>
          </a:blip>
          <a:stretch>
            <a:fillRect/>
          </a:stretch>
        </p:blipFill>
        <p:spPr>
          <a:xfrm>
            <a:off x="10904625" y="2057550"/>
            <a:ext cx="847725" cy="723900"/>
          </a:xfrm>
          <a:prstGeom prst="rect">
            <a:avLst/>
          </a:prstGeom>
          <a:noFill/>
          <a:ln>
            <a:noFill/>
          </a:ln>
        </p:spPr>
      </p:pic>
      <p:pic>
        <p:nvPicPr>
          <p:cNvPr id="254" name="Google Shape;254;p23"/>
          <p:cNvPicPr preferRelativeResize="0"/>
          <p:nvPr/>
        </p:nvPicPr>
        <p:blipFill>
          <a:blip r:embed="rId7">
            <a:alphaModFix/>
          </a:blip>
          <a:stretch>
            <a:fillRect/>
          </a:stretch>
        </p:blipFill>
        <p:spPr>
          <a:xfrm>
            <a:off x="10784375" y="4562975"/>
            <a:ext cx="942975" cy="98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4"/>
          <p:cNvSpPr/>
          <p:nvPr/>
        </p:nvSpPr>
        <p:spPr>
          <a:xfrm>
            <a:off x="2564950" y="408000"/>
            <a:ext cx="6384300" cy="6042000"/>
          </a:xfrm>
          <a:prstGeom prst="ellipse">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2727900" y="568000"/>
            <a:ext cx="6072900" cy="5717400"/>
          </a:xfrm>
          <a:prstGeom prst="ellipse">
            <a:avLst/>
          </a:prstGeom>
          <a:solidFill>
            <a:schemeClr val="lt1"/>
          </a:solidFill>
          <a:ln w="28575" cap="flat" cmpd="sng">
            <a:solidFill>
              <a:srgbClr val="CC1F2D"/>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p:nvPr/>
        </p:nvSpPr>
        <p:spPr>
          <a:xfrm>
            <a:off x="3318950" y="1866350"/>
            <a:ext cx="49902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rgbClr val="CC1F2D"/>
                </a:solidFill>
                <a:latin typeface="Montserrat Black"/>
                <a:ea typeface="Montserrat Black"/>
                <a:cs typeface="Montserrat Black"/>
                <a:sym typeface="Montserrat Black"/>
              </a:rPr>
              <a:t>Phân Tích Dữ Liệu </a:t>
            </a:r>
            <a:endParaRPr sz="1500">
              <a:solidFill>
                <a:srgbClr val="CC1F2D"/>
              </a:solidFill>
              <a:latin typeface="Montserrat Black"/>
              <a:ea typeface="Montserrat Black"/>
              <a:cs typeface="Montserrat Black"/>
              <a:sym typeface="Montserrat Black"/>
            </a:endParaRPr>
          </a:p>
        </p:txBody>
      </p:sp>
      <p:sp>
        <p:nvSpPr>
          <p:cNvPr id="262" name="Google Shape;262;p24"/>
          <p:cNvSpPr txBox="1"/>
          <p:nvPr/>
        </p:nvSpPr>
        <p:spPr>
          <a:xfrm>
            <a:off x="3113650" y="2941763"/>
            <a:ext cx="5195400" cy="1200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000">
                <a:solidFill>
                  <a:schemeClr val="dk1"/>
                </a:solidFill>
                <a:latin typeface="Montserrat Black"/>
                <a:ea typeface="Montserrat Black"/>
                <a:cs typeface="Montserrat Black"/>
                <a:sym typeface="Montserrat Black"/>
              </a:rPr>
              <a:t>Hướng 1: </a:t>
            </a:r>
            <a:endParaRPr sz="2000">
              <a:solidFill>
                <a:schemeClr val="dk1"/>
              </a:solidFill>
              <a:latin typeface="Montserrat Black"/>
              <a:ea typeface="Montserrat Black"/>
              <a:cs typeface="Montserrat Black"/>
              <a:sym typeface="Montserrat Black"/>
            </a:endParaRPr>
          </a:p>
          <a:p>
            <a:pPr marL="0" lvl="0" indent="0" algn="ctr" rtl="0">
              <a:lnSpc>
                <a:spcPct val="115000"/>
              </a:lnSpc>
              <a:spcBef>
                <a:spcPts val="0"/>
              </a:spcBef>
              <a:spcAft>
                <a:spcPts val="0"/>
              </a:spcAft>
              <a:buNone/>
            </a:pPr>
            <a:r>
              <a:rPr lang="en-US" sz="2000">
                <a:solidFill>
                  <a:schemeClr val="dk1"/>
                </a:solidFill>
                <a:latin typeface="Montserrat Black"/>
                <a:ea typeface="Montserrat Black"/>
                <a:cs typeface="Montserrat Black"/>
                <a:sym typeface="Montserrat Black"/>
              </a:rPr>
              <a:t>Mô tả </a:t>
            </a:r>
            <a:r>
              <a:rPr lang="en-US" sz="2000">
                <a:solidFill>
                  <a:srgbClr val="980000"/>
                </a:solidFill>
                <a:latin typeface="Montserrat Black"/>
                <a:ea typeface="Montserrat Black"/>
                <a:cs typeface="Montserrat Black"/>
                <a:sym typeface="Montserrat Black"/>
              </a:rPr>
              <a:t>số lượng đơn hàng</a:t>
            </a:r>
            <a:r>
              <a:rPr lang="en-US" sz="2000">
                <a:solidFill>
                  <a:schemeClr val="dk1"/>
                </a:solidFill>
                <a:latin typeface="Montserrat Black"/>
                <a:ea typeface="Montserrat Black"/>
                <a:cs typeface="Montserrat Black"/>
                <a:sym typeface="Montserrat Black"/>
              </a:rPr>
              <a:t> và </a:t>
            </a:r>
            <a:r>
              <a:rPr lang="en-US" sz="2000">
                <a:solidFill>
                  <a:srgbClr val="980000"/>
                </a:solidFill>
                <a:latin typeface="Montserrat Black"/>
                <a:ea typeface="Montserrat Black"/>
                <a:cs typeface="Montserrat Black"/>
                <a:sym typeface="Montserrat Black"/>
              </a:rPr>
              <a:t>doanh thu</a:t>
            </a:r>
            <a:r>
              <a:rPr lang="en-US" sz="2000">
                <a:solidFill>
                  <a:schemeClr val="dk1"/>
                </a:solidFill>
                <a:latin typeface="Montserrat Black"/>
                <a:ea typeface="Montserrat Black"/>
                <a:cs typeface="Montserrat Black"/>
                <a:sym typeface="Montserrat Black"/>
              </a:rPr>
              <a:t> theo thời gian</a:t>
            </a:r>
            <a:endParaRPr sz="2000">
              <a:latin typeface="Montserrat Black"/>
              <a:ea typeface="Montserrat Black"/>
              <a:cs typeface="Montserrat Black"/>
              <a:sym typeface="Montserrat Black"/>
            </a:endParaRPr>
          </a:p>
        </p:txBody>
      </p:sp>
      <p:sp>
        <p:nvSpPr>
          <p:cNvPr id="263" name="Google Shape;263;p24"/>
          <p:cNvSpPr/>
          <p:nvPr/>
        </p:nvSpPr>
        <p:spPr>
          <a:xfrm>
            <a:off x="9363750" y="212525"/>
            <a:ext cx="1970100" cy="14220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505975" y="5102050"/>
            <a:ext cx="1970100" cy="14220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1413775" y="5722050"/>
            <a:ext cx="1062300" cy="6435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9226225" y="408000"/>
            <a:ext cx="1062300" cy="6435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24"/>
          <p:cNvPicPr preferRelativeResize="0"/>
          <p:nvPr/>
        </p:nvPicPr>
        <p:blipFill>
          <a:blip r:embed="rId3">
            <a:alphaModFix/>
          </a:blip>
          <a:stretch>
            <a:fillRect/>
          </a:stretch>
        </p:blipFill>
        <p:spPr>
          <a:xfrm>
            <a:off x="9984225" y="5974403"/>
            <a:ext cx="2079752" cy="643500"/>
          </a:xfrm>
          <a:prstGeom prst="rect">
            <a:avLst/>
          </a:prstGeom>
          <a:noFill/>
          <a:ln>
            <a:noFill/>
          </a:ln>
        </p:spPr>
      </p:pic>
      <p:pic>
        <p:nvPicPr>
          <p:cNvPr id="268" name="Google Shape;268;p24"/>
          <p:cNvPicPr preferRelativeResize="0"/>
          <p:nvPr/>
        </p:nvPicPr>
        <p:blipFill>
          <a:blip r:embed="rId4">
            <a:alphaModFix/>
          </a:blip>
          <a:stretch>
            <a:fillRect/>
          </a:stretch>
        </p:blipFill>
        <p:spPr>
          <a:xfrm>
            <a:off x="4421050" y="4301875"/>
            <a:ext cx="2202549" cy="132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387344" y="99425"/>
            <a:ext cx="10696800" cy="366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300" b="0">
                <a:latin typeface="Montserrat Black"/>
                <a:ea typeface="Montserrat Black"/>
                <a:cs typeface="Montserrat Black"/>
                <a:sym typeface="Montserrat Black"/>
              </a:rPr>
              <a:t>Phân loại số lượng đơn hàng và doanh thu theo thời gian</a:t>
            </a:r>
            <a:endParaRPr sz="2300" b="0">
              <a:latin typeface="Montserrat Black"/>
              <a:ea typeface="Montserrat Black"/>
              <a:cs typeface="Montserrat Black"/>
              <a:sym typeface="Montserrat Black"/>
            </a:endParaRPr>
          </a:p>
        </p:txBody>
      </p:sp>
      <p:pic>
        <p:nvPicPr>
          <p:cNvPr id="274" name="Google Shape;274;p25"/>
          <p:cNvPicPr preferRelativeResize="0"/>
          <p:nvPr/>
        </p:nvPicPr>
        <p:blipFill>
          <a:blip r:embed="rId3">
            <a:alphaModFix/>
          </a:blip>
          <a:stretch>
            <a:fillRect/>
          </a:stretch>
        </p:blipFill>
        <p:spPr>
          <a:xfrm>
            <a:off x="10112250" y="3"/>
            <a:ext cx="2079752" cy="643500"/>
          </a:xfrm>
          <a:prstGeom prst="rect">
            <a:avLst/>
          </a:prstGeom>
          <a:noFill/>
          <a:ln>
            <a:noFill/>
          </a:ln>
        </p:spPr>
      </p:pic>
      <p:sp>
        <p:nvSpPr>
          <p:cNvPr id="275" name="Google Shape;275;p25"/>
          <p:cNvSpPr txBox="1">
            <a:spLocks noGrp="1"/>
          </p:cNvSpPr>
          <p:nvPr>
            <p:ph type="title"/>
          </p:nvPr>
        </p:nvSpPr>
        <p:spPr>
          <a:xfrm>
            <a:off x="4970025" y="710850"/>
            <a:ext cx="3114600" cy="1674600"/>
          </a:xfrm>
          <a:prstGeom prst="rect">
            <a:avLst/>
          </a:prstGeom>
          <a:noFill/>
          <a:ln>
            <a:noFill/>
          </a:ln>
        </p:spPr>
        <p:txBody>
          <a:bodyPr spcFirstLastPara="1" wrap="square" lIns="0" tIns="12050" rIns="0" bIns="0" anchor="t" anchorCtr="0">
            <a:spAutoFit/>
          </a:bodyPr>
          <a:lstStyle/>
          <a:p>
            <a:pPr marL="100584" lvl="0" indent="13715" algn="just" rtl="0">
              <a:lnSpc>
                <a:spcPct val="115000"/>
              </a:lnSpc>
              <a:spcBef>
                <a:spcPts val="0"/>
              </a:spcBef>
              <a:spcAft>
                <a:spcPts val="0"/>
              </a:spcAft>
              <a:buClr>
                <a:schemeClr val="dk1"/>
              </a:buClr>
              <a:buSzPts val="1100"/>
              <a:buFont typeface="Arial"/>
              <a:buNone/>
            </a:pPr>
            <a:r>
              <a:rPr lang="en-US" sz="1600" b="0">
                <a:latin typeface="Montserrat Medium"/>
                <a:ea typeface="Montserrat Medium"/>
                <a:cs typeface="Montserrat Medium"/>
                <a:sym typeface="Montserrat Medium"/>
              </a:rPr>
              <a:t>Số lượng đơn hàng và Doanh thu có xu hướng giảm từ năm 2019 đến năm 2020. Xu hướng này do ảnh hưởng của dịch Covid-19 (Bắt đầu từ tháng 11-2019)</a:t>
            </a:r>
            <a:endParaRPr sz="2000" b="0">
              <a:latin typeface="Montserrat Medium"/>
              <a:ea typeface="Montserrat Medium"/>
              <a:cs typeface="Montserrat Medium"/>
              <a:sym typeface="Montserrat Medium"/>
            </a:endParaRPr>
          </a:p>
        </p:txBody>
      </p:sp>
      <p:sp>
        <p:nvSpPr>
          <p:cNvPr id="276" name="Google Shape;276;p25"/>
          <p:cNvSpPr txBox="1">
            <a:spLocks noGrp="1"/>
          </p:cNvSpPr>
          <p:nvPr>
            <p:ph type="title"/>
          </p:nvPr>
        </p:nvSpPr>
        <p:spPr>
          <a:xfrm>
            <a:off x="5058975" y="2784088"/>
            <a:ext cx="3025800" cy="16746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Số lượng đơn hàng và Doanh thu giảm dần từ tháng 1 đến tháng 9 và tăng mạnh từ tháng 10 đến tháng 11, đây là thời điểm có nhiều lễ hội ở Ấn Độ (Lễ hội Diwali)</a:t>
            </a:r>
            <a:endParaRPr sz="1600">
              <a:latin typeface="Montserrat"/>
              <a:ea typeface="Montserrat"/>
              <a:cs typeface="Montserrat"/>
              <a:sym typeface="Montserrat"/>
            </a:endParaRPr>
          </a:p>
        </p:txBody>
      </p:sp>
      <p:sp>
        <p:nvSpPr>
          <p:cNvPr id="277" name="Google Shape;277;p25"/>
          <p:cNvSpPr txBox="1">
            <a:spLocks noGrp="1"/>
          </p:cNvSpPr>
          <p:nvPr>
            <p:ph type="title"/>
          </p:nvPr>
        </p:nvSpPr>
        <p:spPr>
          <a:xfrm>
            <a:off x="5162575" y="5367825"/>
            <a:ext cx="2379300" cy="8250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solidFill>
                  <a:srgbClr val="FFFFFF"/>
                </a:solidFill>
                <a:latin typeface="Montserrat Medium"/>
                <a:ea typeface="Montserrat Medium"/>
                <a:cs typeface="Montserrat Medium"/>
                <a:sym typeface="Montserrat Medium"/>
              </a:rPr>
              <a:t>Lượng đặt hàng giảm mạnh vào những ngày cuối tuần</a:t>
            </a:r>
            <a:endParaRPr sz="1600" b="0">
              <a:latin typeface="Montserrat Medium"/>
              <a:ea typeface="Montserrat Medium"/>
              <a:cs typeface="Montserrat Medium"/>
              <a:sym typeface="Montserrat Medium"/>
            </a:endParaRPr>
          </a:p>
        </p:txBody>
      </p:sp>
      <p:sp>
        <p:nvSpPr>
          <p:cNvPr id="278" name="Google Shape;278;p25"/>
          <p:cNvSpPr txBox="1">
            <a:spLocks noGrp="1"/>
          </p:cNvSpPr>
          <p:nvPr>
            <p:ph type="title"/>
          </p:nvPr>
        </p:nvSpPr>
        <p:spPr>
          <a:xfrm>
            <a:off x="9012175" y="1187013"/>
            <a:ext cx="2511300" cy="8250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Chuẩn bị kế hoạch đối ứng nếu có đại dịch xảy ra trong tương lai</a:t>
            </a:r>
            <a:endParaRPr sz="2000" b="0">
              <a:latin typeface="Montserrat Medium"/>
              <a:ea typeface="Montserrat Medium"/>
              <a:cs typeface="Montserrat Medium"/>
              <a:sym typeface="Montserrat Medium"/>
            </a:endParaRPr>
          </a:p>
        </p:txBody>
      </p:sp>
      <p:sp>
        <p:nvSpPr>
          <p:cNvPr id="279" name="Google Shape;279;p25"/>
          <p:cNvSpPr txBox="1">
            <a:spLocks noGrp="1"/>
          </p:cNvSpPr>
          <p:nvPr>
            <p:ph type="title"/>
          </p:nvPr>
        </p:nvSpPr>
        <p:spPr>
          <a:xfrm>
            <a:off x="9012175" y="2874900"/>
            <a:ext cx="2511300" cy="13914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Chuẩn bị đủ năng lực sản xuất và hệ thống phân phối từ tháng 9 để chuẩn bị cho mùa lễ hội</a:t>
            </a:r>
            <a:endParaRPr sz="1600" b="0">
              <a:latin typeface="Montserrat Medium"/>
              <a:ea typeface="Montserrat Medium"/>
              <a:cs typeface="Montserrat Medium"/>
              <a:sym typeface="Montserrat Medium"/>
            </a:endParaRPr>
          </a:p>
          <a:p>
            <a:pPr marL="0" lvl="0" indent="0" algn="l" rtl="0">
              <a:lnSpc>
                <a:spcPct val="115000"/>
              </a:lnSpc>
              <a:spcBef>
                <a:spcPts val="0"/>
              </a:spcBef>
              <a:spcAft>
                <a:spcPts val="0"/>
              </a:spcAft>
              <a:buSzPts val="1100"/>
              <a:buNone/>
            </a:pPr>
            <a:endParaRPr sz="1600" b="0">
              <a:latin typeface="Montserrat Medium"/>
              <a:ea typeface="Montserrat Medium"/>
              <a:cs typeface="Montserrat Medium"/>
              <a:sym typeface="Montserrat Medium"/>
            </a:endParaRPr>
          </a:p>
        </p:txBody>
      </p:sp>
      <p:sp>
        <p:nvSpPr>
          <p:cNvPr id="280" name="Google Shape;280;p25"/>
          <p:cNvSpPr txBox="1">
            <a:spLocks noGrp="1"/>
          </p:cNvSpPr>
          <p:nvPr>
            <p:ph type="title"/>
          </p:nvPr>
        </p:nvSpPr>
        <p:spPr>
          <a:xfrm>
            <a:off x="9095725" y="4943025"/>
            <a:ext cx="2511300" cy="16746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Chuẩn bị kế hoạch làm việc hằng ngày và sắp xếp công việc vào cuối tuần sao cho hợp lý (sắp xếp nhân lực, tăng ca, kế hoạch vận chuyển)</a:t>
            </a:r>
            <a:endParaRPr sz="2000" b="0">
              <a:latin typeface="Montserrat Medium"/>
              <a:ea typeface="Montserrat Medium"/>
              <a:cs typeface="Montserrat Medium"/>
              <a:sym typeface="Montserrat Medium"/>
            </a:endParaRPr>
          </a:p>
        </p:txBody>
      </p:sp>
      <p:sp>
        <p:nvSpPr>
          <p:cNvPr id="281" name="Google Shape;281;p25"/>
          <p:cNvSpPr/>
          <p:nvPr/>
        </p:nvSpPr>
        <p:spPr>
          <a:xfrm>
            <a:off x="8297150" y="1328100"/>
            <a:ext cx="502500" cy="440100"/>
          </a:xfrm>
          <a:prstGeom prst="chevron">
            <a:avLst>
              <a:gd name="adj" fmla="val 50000"/>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4073000" y="4857338"/>
            <a:ext cx="7959600" cy="18816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8297225" y="3350550"/>
            <a:ext cx="502500" cy="440100"/>
          </a:xfrm>
          <a:prstGeom prst="chevron">
            <a:avLst>
              <a:gd name="adj" fmla="val 50000"/>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8297150" y="5545625"/>
            <a:ext cx="502500" cy="440100"/>
          </a:xfrm>
          <a:prstGeom prst="chevron">
            <a:avLst>
              <a:gd name="adj" fmla="val 50000"/>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25"/>
          <p:cNvPicPr preferRelativeResize="0"/>
          <p:nvPr/>
        </p:nvPicPr>
        <p:blipFill>
          <a:blip r:embed="rId4">
            <a:alphaModFix/>
          </a:blip>
          <a:stretch>
            <a:fillRect/>
          </a:stretch>
        </p:blipFill>
        <p:spPr>
          <a:xfrm>
            <a:off x="384874" y="643500"/>
            <a:ext cx="4511925" cy="6095576"/>
          </a:xfrm>
          <a:prstGeom prst="rect">
            <a:avLst/>
          </a:prstGeom>
          <a:noFill/>
          <a:ln>
            <a:noFill/>
          </a:ln>
        </p:spPr>
      </p:pic>
      <p:sp>
        <p:nvSpPr>
          <p:cNvPr id="286" name="Google Shape;286;p25"/>
          <p:cNvSpPr/>
          <p:nvPr/>
        </p:nvSpPr>
        <p:spPr>
          <a:xfrm>
            <a:off x="4073000" y="2385450"/>
            <a:ext cx="7959600" cy="24717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3958775" y="710700"/>
            <a:ext cx="8073900" cy="16746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6"/>
          <p:cNvSpPr/>
          <p:nvPr/>
        </p:nvSpPr>
        <p:spPr>
          <a:xfrm>
            <a:off x="2564950" y="408000"/>
            <a:ext cx="6384300" cy="6042000"/>
          </a:xfrm>
          <a:prstGeom prst="ellipse">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2727900" y="568000"/>
            <a:ext cx="6072900" cy="5717400"/>
          </a:xfrm>
          <a:prstGeom prst="ellipse">
            <a:avLst/>
          </a:prstGeom>
          <a:solidFill>
            <a:schemeClr val="lt1"/>
          </a:solidFill>
          <a:ln w="28575" cap="flat" cmpd="sng">
            <a:solidFill>
              <a:srgbClr val="CC1F2D"/>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txBox="1"/>
          <p:nvPr/>
        </p:nvSpPr>
        <p:spPr>
          <a:xfrm>
            <a:off x="3318950" y="1866350"/>
            <a:ext cx="49902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solidFill>
                  <a:srgbClr val="CC1F2D"/>
                </a:solidFill>
                <a:latin typeface="Montserrat Black"/>
                <a:ea typeface="Montserrat Black"/>
                <a:cs typeface="Montserrat Black"/>
                <a:sym typeface="Montserrat Black"/>
              </a:rPr>
              <a:t>Phân Tích Dữ Liệu </a:t>
            </a:r>
            <a:endParaRPr sz="1500">
              <a:solidFill>
                <a:srgbClr val="CC1F2D"/>
              </a:solidFill>
              <a:latin typeface="Montserrat Black"/>
              <a:ea typeface="Montserrat Black"/>
              <a:cs typeface="Montserrat Black"/>
              <a:sym typeface="Montserrat Black"/>
            </a:endParaRPr>
          </a:p>
        </p:txBody>
      </p:sp>
      <p:sp>
        <p:nvSpPr>
          <p:cNvPr id="295" name="Google Shape;295;p26"/>
          <p:cNvSpPr txBox="1"/>
          <p:nvPr/>
        </p:nvSpPr>
        <p:spPr>
          <a:xfrm>
            <a:off x="3022250" y="2926975"/>
            <a:ext cx="5583600" cy="1200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000">
                <a:solidFill>
                  <a:schemeClr val="dk1"/>
                </a:solidFill>
                <a:latin typeface="Montserrat Black"/>
                <a:ea typeface="Montserrat Black"/>
                <a:cs typeface="Montserrat Black"/>
                <a:sym typeface="Montserrat Black"/>
              </a:rPr>
              <a:t>Hướng 2: </a:t>
            </a:r>
            <a:endParaRPr sz="2000">
              <a:solidFill>
                <a:schemeClr val="dk1"/>
              </a:solidFill>
              <a:latin typeface="Montserrat Black"/>
              <a:ea typeface="Montserrat Black"/>
              <a:cs typeface="Montserrat Black"/>
              <a:sym typeface="Montserrat Black"/>
            </a:endParaRPr>
          </a:p>
          <a:p>
            <a:pPr marL="0" lvl="0" indent="0" algn="ctr" rtl="0">
              <a:lnSpc>
                <a:spcPct val="115000"/>
              </a:lnSpc>
              <a:spcBef>
                <a:spcPts val="0"/>
              </a:spcBef>
              <a:spcAft>
                <a:spcPts val="0"/>
              </a:spcAft>
              <a:buNone/>
            </a:pPr>
            <a:r>
              <a:rPr lang="en-US" sz="2000">
                <a:solidFill>
                  <a:schemeClr val="dk1"/>
                </a:solidFill>
                <a:latin typeface="Montserrat Black"/>
                <a:ea typeface="Montserrat Black"/>
                <a:cs typeface="Montserrat Black"/>
                <a:sym typeface="Montserrat Black"/>
              </a:rPr>
              <a:t>Mô tả </a:t>
            </a:r>
            <a:r>
              <a:rPr lang="en-US" sz="2000">
                <a:solidFill>
                  <a:srgbClr val="CC1F2D"/>
                </a:solidFill>
                <a:latin typeface="Montserrat Black"/>
                <a:ea typeface="Montserrat Black"/>
                <a:cs typeface="Montserrat Black"/>
                <a:sym typeface="Montserrat Black"/>
              </a:rPr>
              <a:t>số lượng đơn hàng</a:t>
            </a:r>
            <a:r>
              <a:rPr lang="en-US" sz="2000">
                <a:solidFill>
                  <a:schemeClr val="dk1"/>
                </a:solidFill>
                <a:latin typeface="Montserrat Black"/>
                <a:ea typeface="Montserrat Black"/>
                <a:cs typeface="Montserrat Black"/>
                <a:sym typeface="Montserrat Black"/>
              </a:rPr>
              <a:t> và </a:t>
            </a:r>
            <a:r>
              <a:rPr lang="en-US" sz="2000">
                <a:solidFill>
                  <a:srgbClr val="CC1F2D"/>
                </a:solidFill>
                <a:latin typeface="Montserrat Black"/>
                <a:ea typeface="Montserrat Black"/>
                <a:cs typeface="Montserrat Black"/>
                <a:sym typeface="Montserrat Black"/>
              </a:rPr>
              <a:t>doanh thu</a:t>
            </a:r>
            <a:r>
              <a:rPr lang="en-US" sz="2000">
                <a:solidFill>
                  <a:schemeClr val="dk1"/>
                </a:solidFill>
                <a:latin typeface="Montserrat Black"/>
                <a:ea typeface="Montserrat Black"/>
                <a:cs typeface="Montserrat Black"/>
                <a:sym typeface="Montserrat Black"/>
              </a:rPr>
              <a:t> theo thông tin nhà hàng</a:t>
            </a:r>
            <a:endParaRPr sz="2000">
              <a:solidFill>
                <a:schemeClr val="dk1"/>
              </a:solidFill>
              <a:latin typeface="Montserrat Black"/>
              <a:ea typeface="Montserrat Black"/>
              <a:cs typeface="Montserrat Black"/>
              <a:sym typeface="Montserrat Black"/>
            </a:endParaRPr>
          </a:p>
        </p:txBody>
      </p:sp>
      <p:sp>
        <p:nvSpPr>
          <p:cNvPr id="296" name="Google Shape;296;p26"/>
          <p:cNvSpPr/>
          <p:nvPr/>
        </p:nvSpPr>
        <p:spPr>
          <a:xfrm>
            <a:off x="9363750" y="212525"/>
            <a:ext cx="1970100" cy="14220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505975" y="5102050"/>
            <a:ext cx="1970100" cy="14220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1413775" y="5722050"/>
            <a:ext cx="1062300" cy="6435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9226225" y="408000"/>
            <a:ext cx="1062300" cy="6435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p26"/>
          <p:cNvPicPr preferRelativeResize="0"/>
          <p:nvPr/>
        </p:nvPicPr>
        <p:blipFill>
          <a:blip r:embed="rId3">
            <a:alphaModFix/>
          </a:blip>
          <a:stretch>
            <a:fillRect/>
          </a:stretch>
        </p:blipFill>
        <p:spPr>
          <a:xfrm>
            <a:off x="9984225" y="5974403"/>
            <a:ext cx="2079752" cy="643500"/>
          </a:xfrm>
          <a:prstGeom prst="rect">
            <a:avLst/>
          </a:prstGeom>
          <a:noFill/>
          <a:ln>
            <a:noFill/>
          </a:ln>
        </p:spPr>
      </p:pic>
      <p:pic>
        <p:nvPicPr>
          <p:cNvPr id="301" name="Google Shape;301;p26"/>
          <p:cNvPicPr preferRelativeResize="0"/>
          <p:nvPr/>
        </p:nvPicPr>
        <p:blipFill>
          <a:blip r:embed="rId4">
            <a:alphaModFix/>
          </a:blip>
          <a:stretch>
            <a:fillRect/>
          </a:stretch>
        </p:blipFill>
        <p:spPr>
          <a:xfrm>
            <a:off x="4721575" y="4393228"/>
            <a:ext cx="2079749" cy="14497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p:nvPr/>
        </p:nvSpPr>
        <p:spPr>
          <a:xfrm>
            <a:off x="4011775" y="4366775"/>
            <a:ext cx="7995600" cy="23778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3933450" y="2692175"/>
            <a:ext cx="8073900" cy="16746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3869925" y="1113275"/>
            <a:ext cx="8073900" cy="15789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27"/>
          <p:cNvPicPr preferRelativeResize="0"/>
          <p:nvPr/>
        </p:nvPicPr>
        <p:blipFill>
          <a:blip r:embed="rId3">
            <a:alphaModFix/>
          </a:blip>
          <a:stretch>
            <a:fillRect/>
          </a:stretch>
        </p:blipFill>
        <p:spPr>
          <a:xfrm>
            <a:off x="10112250" y="3"/>
            <a:ext cx="2079752" cy="643500"/>
          </a:xfrm>
          <a:prstGeom prst="rect">
            <a:avLst/>
          </a:prstGeom>
          <a:noFill/>
          <a:ln>
            <a:noFill/>
          </a:ln>
        </p:spPr>
      </p:pic>
      <p:sp>
        <p:nvSpPr>
          <p:cNvPr id="311" name="Google Shape;311;p27"/>
          <p:cNvSpPr txBox="1">
            <a:spLocks noGrp="1"/>
          </p:cNvSpPr>
          <p:nvPr>
            <p:ph type="title"/>
          </p:nvPr>
        </p:nvSpPr>
        <p:spPr>
          <a:xfrm>
            <a:off x="5574875" y="1367438"/>
            <a:ext cx="2361600" cy="825000"/>
          </a:xfrm>
          <a:prstGeom prst="rect">
            <a:avLst/>
          </a:prstGeom>
          <a:noFill/>
          <a:ln>
            <a:noFill/>
          </a:ln>
        </p:spPr>
        <p:txBody>
          <a:bodyPr spcFirstLastPara="1" wrap="square" lIns="0" tIns="12050" rIns="0" bIns="0" anchor="t" anchorCtr="0">
            <a:spAutoFit/>
          </a:bodyPr>
          <a:lstStyle/>
          <a:p>
            <a:pPr marL="100584" lvl="0" indent="-100584" algn="just" rtl="0">
              <a:lnSpc>
                <a:spcPct val="115000"/>
              </a:lnSpc>
              <a:spcBef>
                <a:spcPts val="0"/>
              </a:spcBef>
              <a:spcAft>
                <a:spcPts val="0"/>
              </a:spcAft>
              <a:buClr>
                <a:schemeClr val="dk1"/>
              </a:buClr>
              <a:buSzPts val="1100"/>
              <a:buFont typeface="Arial"/>
              <a:buNone/>
            </a:pPr>
            <a:r>
              <a:rPr lang="en-US" sz="1600" b="0">
                <a:latin typeface="Montserrat Medium"/>
                <a:ea typeface="Montserrat Medium"/>
                <a:cs typeface="Montserrat Medium"/>
                <a:sym typeface="Montserrat Medium"/>
              </a:rPr>
              <a:t> Top những thành phố có hoạt động kinh doanh sôi động</a:t>
            </a:r>
            <a:endParaRPr sz="1600" b="0">
              <a:latin typeface="Montserrat Medium"/>
              <a:ea typeface="Montserrat Medium"/>
              <a:cs typeface="Montserrat Medium"/>
              <a:sym typeface="Montserrat Medium"/>
            </a:endParaRPr>
          </a:p>
        </p:txBody>
      </p:sp>
      <p:sp>
        <p:nvSpPr>
          <p:cNvPr id="312" name="Google Shape;312;p27"/>
          <p:cNvSpPr txBox="1">
            <a:spLocks noGrp="1"/>
          </p:cNvSpPr>
          <p:nvPr>
            <p:ph type="title"/>
          </p:nvPr>
        </p:nvSpPr>
        <p:spPr>
          <a:xfrm>
            <a:off x="5691700" y="2857375"/>
            <a:ext cx="2244900" cy="13914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Top những nhà hàng có hoạt động kinh doanh về phong cách ẩm thực sôi động nhất</a:t>
            </a:r>
            <a:endParaRPr sz="1600" b="0">
              <a:latin typeface="Montserrat Medium"/>
              <a:ea typeface="Montserrat Medium"/>
              <a:cs typeface="Montserrat Medium"/>
              <a:sym typeface="Montserrat Medium"/>
            </a:endParaRPr>
          </a:p>
        </p:txBody>
      </p:sp>
      <p:sp>
        <p:nvSpPr>
          <p:cNvPr id="313" name="Google Shape;313;p27"/>
          <p:cNvSpPr txBox="1">
            <a:spLocks noGrp="1"/>
          </p:cNvSpPr>
          <p:nvPr>
            <p:ph type="title"/>
          </p:nvPr>
        </p:nvSpPr>
        <p:spPr>
          <a:xfrm>
            <a:off x="5630275" y="5039300"/>
            <a:ext cx="2439300" cy="11082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Những món ăn có giá thấp mang lại  số lượng đơn hàng và doanh thu tốt nhất</a:t>
            </a:r>
            <a:endParaRPr sz="1600" b="0">
              <a:latin typeface="Montserrat Medium"/>
              <a:ea typeface="Montserrat Medium"/>
              <a:cs typeface="Montserrat Medium"/>
              <a:sym typeface="Montserrat Medium"/>
            </a:endParaRPr>
          </a:p>
        </p:txBody>
      </p:sp>
      <p:sp>
        <p:nvSpPr>
          <p:cNvPr id="314" name="Google Shape;314;p27"/>
          <p:cNvSpPr txBox="1">
            <a:spLocks noGrp="1"/>
          </p:cNvSpPr>
          <p:nvPr>
            <p:ph type="title"/>
          </p:nvPr>
        </p:nvSpPr>
        <p:spPr>
          <a:xfrm>
            <a:off x="8936450" y="1196213"/>
            <a:ext cx="2624100" cy="13914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Nghiên cứu sự khác nhau nào tạo ra sự khác biệt để áp dụng cho những thành phố đang có doanh thu thấp</a:t>
            </a:r>
            <a:endParaRPr sz="1600" b="0">
              <a:latin typeface="Montserrat Medium"/>
              <a:ea typeface="Montserrat Medium"/>
              <a:cs typeface="Montserrat Medium"/>
              <a:sym typeface="Montserrat Medium"/>
            </a:endParaRPr>
          </a:p>
        </p:txBody>
      </p:sp>
      <p:sp>
        <p:nvSpPr>
          <p:cNvPr id="315" name="Google Shape;315;p27"/>
          <p:cNvSpPr txBox="1">
            <a:spLocks noGrp="1"/>
          </p:cNvSpPr>
          <p:nvPr>
            <p:ph type="title"/>
          </p:nvPr>
        </p:nvSpPr>
        <p:spPr>
          <a:xfrm>
            <a:off x="9007600" y="2829650"/>
            <a:ext cx="2624100" cy="16746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sz="1600" b="0">
                <a:latin typeface="Montserrat Medium"/>
                <a:ea typeface="Montserrat Medium"/>
                <a:cs typeface="Montserrat Medium"/>
                <a:sym typeface="Montserrat Medium"/>
              </a:rPr>
              <a:t>Nghiên cứu sự khác nhau nào tạo ra sự khác biệt để áp dụng cho những nhà hàng đang có doanh thu thấp</a:t>
            </a:r>
            <a:endParaRPr sz="1600" b="0">
              <a:latin typeface="Montserrat Medium"/>
              <a:ea typeface="Montserrat Medium"/>
              <a:cs typeface="Montserrat Medium"/>
              <a:sym typeface="Montserrat Medium"/>
            </a:endParaRPr>
          </a:p>
          <a:p>
            <a:pPr marL="0" lvl="0" indent="0" algn="just" rtl="0">
              <a:lnSpc>
                <a:spcPct val="115000"/>
              </a:lnSpc>
              <a:spcBef>
                <a:spcPts val="0"/>
              </a:spcBef>
              <a:spcAft>
                <a:spcPts val="0"/>
              </a:spcAft>
              <a:buSzPts val="1100"/>
              <a:buNone/>
            </a:pPr>
            <a:endParaRPr sz="1600" b="0">
              <a:latin typeface="Montserrat Medium"/>
              <a:ea typeface="Montserrat Medium"/>
              <a:cs typeface="Montserrat Medium"/>
              <a:sym typeface="Montserrat Medium"/>
            </a:endParaRPr>
          </a:p>
        </p:txBody>
      </p:sp>
      <p:sp>
        <p:nvSpPr>
          <p:cNvPr id="316" name="Google Shape;316;p27"/>
          <p:cNvSpPr txBox="1">
            <a:spLocks noGrp="1"/>
          </p:cNvSpPr>
          <p:nvPr>
            <p:ph type="title"/>
          </p:nvPr>
        </p:nvSpPr>
        <p:spPr>
          <a:xfrm>
            <a:off x="9082675" y="5039300"/>
            <a:ext cx="2550600" cy="11082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Tập trung vào việc cải thiện chất lượng dịch vụ cho nhóm món ăn có giá thấp</a:t>
            </a:r>
            <a:endParaRPr sz="1600" b="0">
              <a:latin typeface="Montserrat Medium"/>
              <a:ea typeface="Montserrat Medium"/>
              <a:cs typeface="Montserrat Medium"/>
              <a:sym typeface="Montserrat Medium"/>
            </a:endParaRPr>
          </a:p>
        </p:txBody>
      </p:sp>
      <p:sp>
        <p:nvSpPr>
          <p:cNvPr id="317" name="Google Shape;317;p27"/>
          <p:cNvSpPr/>
          <p:nvPr/>
        </p:nvSpPr>
        <p:spPr>
          <a:xfrm>
            <a:off x="8197550" y="1559888"/>
            <a:ext cx="502500" cy="440100"/>
          </a:xfrm>
          <a:prstGeom prst="chevron">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8318038" y="3278413"/>
            <a:ext cx="502500" cy="440100"/>
          </a:xfrm>
          <a:prstGeom prst="chevron">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8318050" y="5373350"/>
            <a:ext cx="502500" cy="440100"/>
          </a:xfrm>
          <a:prstGeom prst="chevron">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txBox="1">
            <a:spLocks noGrp="1"/>
          </p:cNvSpPr>
          <p:nvPr>
            <p:ph type="title"/>
          </p:nvPr>
        </p:nvSpPr>
        <p:spPr>
          <a:xfrm>
            <a:off x="1276050" y="189325"/>
            <a:ext cx="5688300" cy="6894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200" b="0">
                <a:latin typeface="Montserrat Black"/>
                <a:ea typeface="Montserrat Black"/>
                <a:cs typeface="Montserrat Black"/>
                <a:sym typeface="Montserrat Black"/>
              </a:rPr>
              <a:t>Phân loại Số lượng đơn hàng và </a:t>
            </a:r>
            <a:endParaRPr sz="2200" b="0">
              <a:latin typeface="Montserrat Black"/>
              <a:ea typeface="Montserrat Black"/>
              <a:cs typeface="Montserrat Black"/>
              <a:sym typeface="Montserrat Black"/>
            </a:endParaRPr>
          </a:p>
          <a:p>
            <a:pPr marL="12700" lvl="0" indent="0" algn="l" rtl="0">
              <a:lnSpc>
                <a:spcPct val="100000"/>
              </a:lnSpc>
              <a:spcBef>
                <a:spcPts val="0"/>
              </a:spcBef>
              <a:spcAft>
                <a:spcPts val="0"/>
              </a:spcAft>
              <a:buNone/>
            </a:pPr>
            <a:r>
              <a:rPr lang="en-US" sz="2200" b="0">
                <a:latin typeface="Montserrat Black"/>
                <a:ea typeface="Montserrat Black"/>
                <a:cs typeface="Montserrat Black"/>
                <a:sym typeface="Montserrat Black"/>
              </a:rPr>
              <a:t>Doanh thu theo thông tin nhà hàng</a:t>
            </a:r>
            <a:endParaRPr sz="2200" b="0">
              <a:latin typeface="Montserrat Black"/>
              <a:ea typeface="Montserrat Black"/>
              <a:cs typeface="Montserrat Black"/>
              <a:sym typeface="Montserrat Black"/>
            </a:endParaRPr>
          </a:p>
        </p:txBody>
      </p:sp>
      <p:pic>
        <p:nvPicPr>
          <p:cNvPr id="321" name="Google Shape;321;p27"/>
          <p:cNvPicPr preferRelativeResize="0"/>
          <p:nvPr/>
        </p:nvPicPr>
        <p:blipFill>
          <a:blip r:embed="rId4">
            <a:alphaModFix/>
          </a:blip>
          <a:stretch>
            <a:fillRect/>
          </a:stretch>
        </p:blipFill>
        <p:spPr>
          <a:xfrm>
            <a:off x="198350" y="1113276"/>
            <a:ext cx="5185026" cy="5631351"/>
          </a:xfrm>
          <a:prstGeom prst="rect">
            <a:avLst/>
          </a:prstGeom>
          <a:noFill/>
          <a:ln>
            <a:noFill/>
          </a:ln>
        </p:spPr>
      </p:pic>
      <p:pic>
        <p:nvPicPr>
          <p:cNvPr id="322" name="Google Shape;322;p27"/>
          <p:cNvPicPr preferRelativeResize="0"/>
          <p:nvPr/>
        </p:nvPicPr>
        <p:blipFill>
          <a:blip r:embed="rId5">
            <a:alphaModFix/>
          </a:blip>
          <a:stretch>
            <a:fillRect/>
          </a:stretch>
        </p:blipFill>
        <p:spPr>
          <a:xfrm>
            <a:off x="188274" y="121523"/>
            <a:ext cx="921399" cy="82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28"/>
          <p:cNvPicPr preferRelativeResize="0"/>
          <p:nvPr/>
        </p:nvPicPr>
        <p:blipFill>
          <a:blip r:embed="rId3">
            <a:alphaModFix/>
          </a:blip>
          <a:stretch>
            <a:fillRect/>
          </a:stretch>
        </p:blipFill>
        <p:spPr>
          <a:xfrm>
            <a:off x="10112250" y="3"/>
            <a:ext cx="2079752" cy="643500"/>
          </a:xfrm>
          <a:prstGeom prst="rect">
            <a:avLst/>
          </a:prstGeom>
          <a:noFill/>
          <a:ln>
            <a:noFill/>
          </a:ln>
        </p:spPr>
      </p:pic>
      <p:sp>
        <p:nvSpPr>
          <p:cNvPr id="329" name="Google Shape;329;p28"/>
          <p:cNvSpPr txBox="1">
            <a:spLocks noGrp="1"/>
          </p:cNvSpPr>
          <p:nvPr>
            <p:ph type="title"/>
          </p:nvPr>
        </p:nvSpPr>
        <p:spPr>
          <a:xfrm>
            <a:off x="5396863" y="5054750"/>
            <a:ext cx="2533500" cy="5418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solidFill>
                  <a:srgbClr val="FFFFFF"/>
                </a:solidFill>
                <a:latin typeface="Montserrat Medium"/>
                <a:ea typeface="Montserrat Medium"/>
                <a:cs typeface="Montserrat Medium"/>
                <a:sym typeface="Montserrat Medium"/>
              </a:rPr>
              <a:t>Phần lớn các nhà hàng được đánh giá 4 sao </a:t>
            </a:r>
            <a:endParaRPr sz="1600" b="0">
              <a:solidFill>
                <a:schemeClr val="dk1"/>
              </a:solidFill>
              <a:latin typeface="Montserrat Medium"/>
              <a:ea typeface="Montserrat Medium"/>
              <a:cs typeface="Montserrat Medium"/>
              <a:sym typeface="Montserrat Medium"/>
            </a:endParaRPr>
          </a:p>
        </p:txBody>
      </p:sp>
      <p:sp>
        <p:nvSpPr>
          <p:cNvPr id="330" name="Google Shape;330;p28"/>
          <p:cNvSpPr txBox="1">
            <a:spLocks noGrp="1"/>
          </p:cNvSpPr>
          <p:nvPr>
            <p:ph type="title"/>
          </p:nvPr>
        </p:nvSpPr>
        <p:spPr>
          <a:xfrm>
            <a:off x="9211875" y="4729025"/>
            <a:ext cx="2610900" cy="13914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Cần tìm hiểu lý do vì sao có những nhà hàng bị đánh giá thấp và có biện pháp cải thiện</a:t>
            </a:r>
            <a:endParaRPr sz="1600" b="0">
              <a:latin typeface="Montserrat Medium"/>
              <a:ea typeface="Montserrat Medium"/>
              <a:cs typeface="Montserrat Medium"/>
              <a:sym typeface="Montserrat Medium"/>
            </a:endParaRPr>
          </a:p>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 </a:t>
            </a:r>
            <a:endParaRPr sz="1600" b="0">
              <a:latin typeface="Montserrat Medium"/>
              <a:ea typeface="Montserrat Medium"/>
              <a:cs typeface="Montserrat Medium"/>
              <a:sym typeface="Montserrat Medium"/>
            </a:endParaRPr>
          </a:p>
        </p:txBody>
      </p:sp>
      <p:sp>
        <p:nvSpPr>
          <p:cNvPr id="331" name="Google Shape;331;p28"/>
          <p:cNvSpPr/>
          <p:nvPr/>
        </p:nvSpPr>
        <p:spPr>
          <a:xfrm>
            <a:off x="8465875" y="5105600"/>
            <a:ext cx="502500" cy="440100"/>
          </a:xfrm>
          <a:prstGeom prst="chevron">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2" name="Google Shape;332;p28"/>
          <p:cNvPicPr preferRelativeResize="0"/>
          <p:nvPr/>
        </p:nvPicPr>
        <p:blipFill>
          <a:blip r:embed="rId4">
            <a:alphaModFix/>
          </a:blip>
          <a:stretch>
            <a:fillRect/>
          </a:stretch>
        </p:blipFill>
        <p:spPr>
          <a:xfrm>
            <a:off x="5062700" y="1014725"/>
            <a:ext cx="3201825" cy="2675700"/>
          </a:xfrm>
          <a:prstGeom prst="rect">
            <a:avLst/>
          </a:prstGeom>
          <a:noFill/>
          <a:ln>
            <a:noFill/>
          </a:ln>
        </p:spPr>
      </p:pic>
      <p:sp>
        <p:nvSpPr>
          <p:cNvPr id="333" name="Google Shape;333;p28"/>
          <p:cNvSpPr txBox="1">
            <a:spLocks noGrp="1"/>
          </p:cNvSpPr>
          <p:nvPr>
            <p:ph type="title"/>
          </p:nvPr>
        </p:nvSpPr>
        <p:spPr>
          <a:xfrm>
            <a:off x="9169725" y="1373675"/>
            <a:ext cx="2610900" cy="1957800"/>
          </a:xfrm>
          <a:prstGeom prst="rect">
            <a:avLst/>
          </a:prstGeom>
          <a:noFill/>
          <a:ln>
            <a:noFill/>
          </a:ln>
        </p:spPr>
        <p:txBody>
          <a:bodyPr spcFirstLastPara="1" wrap="square" lIns="0" tIns="12050" rIns="0" bIns="0" anchor="t" anchorCtr="0">
            <a:spAutoFit/>
          </a:bodyPr>
          <a:lstStyle/>
          <a:p>
            <a:pPr marL="0" lvl="0" indent="0" algn="just" rtl="0">
              <a:lnSpc>
                <a:spcPct val="115000"/>
              </a:lnSpc>
              <a:spcBef>
                <a:spcPts val="0"/>
              </a:spcBef>
              <a:spcAft>
                <a:spcPts val="0"/>
              </a:spcAft>
              <a:buSzPts val="1100"/>
              <a:buNone/>
            </a:pPr>
            <a:r>
              <a:rPr lang="en-US" sz="1600" b="0">
                <a:latin typeface="Montserrat Medium"/>
                <a:ea typeface="Montserrat Medium"/>
                <a:cs typeface="Montserrat Medium"/>
                <a:sym typeface="Montserrat Medium"/>
              </a:rPr>
              <a:t>Xu hướng của nhóm ăn chay và không ăn chay khá cân bằng nhau và không cho thấy sự khác biệt lớn. Không cần chia chiến lược riêng cho từng nhóm</a:t>
            </a:r>
            <a:endParaRPr sz="1600" b="0">
              <a:latin typeface="Montserrat Medium"/>
              <a:ea typeface="Montserrat Medium"/>
              <a:cs typeface="Montserrat Medium"/>
              <a:sym typeface="Montserrat Medium"/>
            </a:endParaRPr>
          </a:p>
        </p:txBody>
      </p:sp>
      <p:sp>
        <p:nvSpPr>
          <p:cNvPr id="334" name="Google Shape;334;p28"/>
          <p:cNvSpPr/>
          <p:nvPr/>
        </p:nvSpPr>
        <p:spPr>
          <a:xfrm>
            <a:off x="8465875" y="2132513"/>
            <a:ext cx="502500" cy="440100"/>
          </a:xfrm>
          <a:prstGeom prst="chevron">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8"/>
          <p:cNvSpPr txBox="1">
            <a:spLocks noGrp="1"/>
          </p:cNvSpPr>
          <p:nvPr>
            <p:ph type="title"/>
          </p:nvPr>
        </p:nvSpPr>
        <p:spPr>
          <a:xfrm>
            <a:off x="935401" y="129075"/>
            <a:ext cx="6384300" cy="720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300" b="0">
                <a:latin typeface="Montserrat Black"/>
                <a:ea typeface="Montserrat Black"/>
                <a:cs typeface="Montserrat Black"/>
                <a:sym typeface="Montserrat Black"/>
              </a:rPr>
              <a:t>Phân loại Số lượng đơn hàng và </a:t>
            </a:r>
            <a:endParaRPr sz="2300" b="0">
              <a:latin typeface="Montserrat Black"/>
              <a:ea typeface="Montserrat Black"/>
              <a:cs typeface="Montserrat Black"/>
              <a:sym typeface="Montserrat Black"/>
            </a:endParaRPr>
          </a:p>
          <a:p>
            <a:pPr marL="12700" lvl="0" indent="0" algn="l" rtl="0">
              <a:lnSpc>
                <a:spcPct val="100000"/>
              </a:lnSpc>
              <a:spcBef>
                <a:spcPts val="0"/>
              </a:spcBef>
              <a:spcAft>
                <a:spcPts val="0"/>
              </a:spcAft>
              <a:buNone/>
            </a:pPr>
            <a:r>
              <a:rPr lang="en-US" sz="2300" b="0">
                <a:latin typeface="Montserrat Black"/>
                <a:ea typeface="Montserrat Black"/>
                <a:cs typeface="Montserrat Black"/>
                <a:sym typeface="Montserrat Black"/>
              </a:rPr>
              <a:t>Doanh thu theo thông tin nhà hàng</a:t>
            </a:r>
            <a:endParaRPr sz="2300" b="0">
              <a:latin typeface="Montserrat Black"/>
              <a:ea typeface="Montserrat Black"/>
              <a:cs typeface="Montserrat Black"/>
              <a:sym typeface="Montserrat Black"/>
            </a:endParaRPr>
          </a:p>
        </p:txBody>
      </p:sp>
      <p:pic>
        <p:nvPicPr>
          <p:cNvPr id="336" name="Google Shape;336;p28"/>
          <p:cNvPicPr preferRelativeResize="0"/>
          <p:nvPr/>
        </p:nvPicPr>
        <p:blipFill>
          <a:blip r:embed="rId5">
            <a:alphaModFix/>
          </a:blip>
          <a:stretch>
            <a:fillRect/>
          </a:stretch>
        </p:blipFill>
        <p:spPr>
          <a:xfrm>
            <a:off x="152400" y="1013600"/>
            <a:ext cx="4929301" cy="2675710"/>
          </a:xfrm>
          <a:prstGeom prst="rect">
            <a:avLst/>
          </a:prstGeom>
          <a:noFill/>
          <a:ln>
            <a:noFill/>
          </a:ln>
        </p:spPr>
      </p:pic>
      <p:pic>
        <p:nvPicPr>
          <p:cNvPr id="337" name="Google Shape;337;p28"/>
          <p:cNvPicPr preferRelativeResize="0"/>
          <p:nvPr/>
        </p:nvPicPr>
        <p:blipFill>
          <a:blip r:embed="rId6">
            <a:alphaModFix/>
          </a:blip>
          <a:stretch>
            <a:fillRect/>
          </a:stretch>
        </p:blipFill>
        <p:spPr>
          <a:xfrm>
            <a:off x="152400" y="3690425"/>
            <a:ext cx="4873625" cy="3040804"/>
          </a:xfrm>
          <a:prstGeom prst="rect">
            <a:avLst/>
          </a:prstGeom>
          <a:noFill/>
          <a:ln>
            <a:noFill/>
          </a:ln>
        </p:spPr>
      </p:pic>
      <p:pic>
        <p:nvPicPr>
          <p:cNvPr id="338" name="Google Shape;338;p28"/>
          <p:cNvPicPr preferRelativeResize="0"/>
          <p:nvPr/>
        </p:nvPicPr>
        <p:blipFill>
          <a:blip r:embed="rId7">
            <a:alphaModFix/>
          </a:blip>
          <a:stretch>
            <a:fillRect/>
          </a:stretch>
        </p:blipFill>
        <p:spPr>
          <a:xfrm>
            <a:off x="334875" y="198487"/>
            <a:ext cx="502500" cy="5814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9"/>
          <p:cNvSpPr/>
          <p:nvPr/>
        </p:nvSpPr>
        <p:spPr>
          <a:xfrm>
            <a:off x="2564950" y="408000"/>
            <a:ext cx="6384300" cy="6042000"/>
          </a:xfrm>
          <a:prstGeom prst="ellipse">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2727900" y="568000"/>
            <a:ext cx="6072900" cy="5717400"/>
          </a:xfrm>
          <a:prstGeom prst="ellipse">
            <a:avLst/>
          </a:prstGeom>
          <a:solidFill>
            <a:schemeClr val="lt1"/>
          </a:solidFill>
          <a:ln w="28575" cap="flat" cmpd="sng">
            <a:solidFill>
              <a:srgbClr val="CC1F2D"/>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txBox="1"/>
          <p:nvPr/>
        </p:nvSpPr>
        <p:spPr>
          <a:xfrm>
            <a:off x="3318950" y="1866350"/>
            <a:ext cx="47847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b="1">
                <a:solidFill>
                  <a:srgbClr val="CC1F2D"/>
                </a:solidFill>
                <a:latin typeface="Montserrat"/>
                <a:ea typeface="Montserrat"/>
                <a:cs typeface="Montserrat"/>
                <a:sym typeface="Montserrat"/>
              </a:rPr>
              <a:t>Phân Tích Dữ Liệu </a:t>
            </a:r>
            <a:endParaRPr sz="1500" b="1">
              <a:solidFill>
                <a:srgbClr val="CC1F2D"/>
              </a:solidFill>
              <a:latin typeface="Montserrat"/>
              <a:ea typeface="Montserrat"/>
              <a:cs typeface="Montserrat"/>
              <a:sym typeface="Montserrat"/>
            </a:endParaRPr>
          </a:p>
        </p:txBody>
      </p:sp>
      <p:sp>
        <p:nvSpPr>
          <p:cNvPr id="346" name="Google Shape;346;p29"/>
          <p:cNvSpPr txBox="1"/>
          <p:nvPr/>
        </p:nvSpPr>
        <p:spPr>
          <a:xfrm>
            <a:off x="3113650" y="2941763"/>
            <a:ext cx="5195400" cy="1200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000" b="1">
                <a:latin typeface="Montserrat"/>
                <a:ea typeface="Montserrat"/>
                <a:cs typeface="Montserrat"/>
                <a:sym typeface="Montserrat"/>
              </a:rPr>
              <a:t>Hướng 3 : </a:t>
            </a:r>
            <a:endParaRPr sz="2000" b="1">
              <a:latin typeface="Montserrat"/>
              <a:ea typeface="Montserrat"/>
              <a:cs typeface="Montserrat"/>
              <a:sym typeface="Montserrat"/>
            </a:endParaRPr>
          </a:p>
          <a:p>
            <a:pPr marL="0" lvl="0" indent="0" algn="ctr" rtl="0">
              <a:lnSpc>
                <a:spcPct val="115000"/>
              </a:lnSpc>
              <a:spcBef>
                <a:spcPts val="0"/>
              </a:spcBef>
              <a:spcAft>
                <a:spcPts val="0"/>
              </a:spcAft>
              <a:buNone/>
            </a:pPr>
            <a:r>
              <a:rPr lang="en-US" sz="2000" b="1">
                <a:latin typeface="Montserrat"/>
                <a:ea typeface="Montserrat"/>
                <a:cs typeface="Montserrat"/>
                <a:sym typeface="Montserrat"/>
              </a:rPr>
              <a:t>Mô phỏng </a:t>
            </a:r>
            <a:r>
              <a:rPr lang="en-US" sz="2000" b="1">
                <a:solidFill>
                  <a:srgbClr val="FF0000"/>
                </a:solidFill>
                <a:latin typeface="Montserrat"/>
                <a:ea typeface="Montserrat"/>
                <a:cs typeface="Montserrat"/>
                <a:sym typeface="Montserrat"/>
              </a:rPr>
              <a:t>số lượng đơn hàng</a:t>
            </a:r>
            <a:r>
              <a:rPr lang="en-US" sz="2000" b="1">
                <a:latin typeface="Montserrat"/>
                <a:ea typeface="Montserrat"/>
                <a:cs typeface="Montserrat"/>
                <a:sym typeface="Montserrat"/>
              </a:rPr>
              <a:t> và </a:t>
            </a:r>
            <a:r>
              <a:rPr lang="en-US" sz="2000" b="1">
                <a:solidFill>
                  <a:srgbClr val="FF0000"/>
                </a:solidFill>
                <a:latin typeface="Montserrat"/>
                <a:ea typeface="Montserrat"/>
                <a:cs typeface="Montserrat"/>
                <a:sym typeface="Montserrat"/>
              </a:rPr>
              <a:t>doanh thu</a:t>
            </a:r>
            <a:r>
              <a:rPr lang="en-US" sz="2000" b="1">
                <a:latin typeface="Montserrat"/>
                <a:ea typeface="Montserrat"/>
                <a:cs typeface="Montserrat"/>
                <a:sym typeface="Montserrat"/>
              </a:rPr>
              <a:t> theo nhân khẩu học</a:t>
            </a:r>
            <a:endParaRPr sz="2000" b="1">
              <a:latin typeface="Montserrat"/>
              <a:ea typeface="Montserrat"/>
              <a:cs typeface="Montserrat"/>
              <a:sym typeface="Montserrat"/>
            </a:endParaRPr>
          </a:p>
        </p:txBody>
      </p:sp>
      <p:pic>
        <p:nvPicPr>
          <p:cNvPr id="347" name="Google Shape;347;p29"/>
          <p:cNvPicPr preferRelativeResize="0"/>
          <p:nvPr/>
        </p:nvPicPr>
        <p:blipFill>
          <a:blip r:embed="rId3">
            <a:alphaModFix/>
          </a:blip>
          <a:stretch>
            <a:fillRect/>
          </a:stretch>
        </p:blipFill>
        <p:spPr>
          <a:xfrm>
            <a:off x="4394988" y="4463597"/>
            <a:ext cx="2694624" cy="1347325"/>
          </a:xfrm>
          <a:prstGeom prst="rect">
            <a:avLst/>
          </a:prstGeom>
          <a:noFill/>
          <a:ln>
            <a:noFill/>
          </a:ln>
        </p:spPr>
      </p:pic>
      <p:sp>
        <p:nvSpPr>
          <p:cNvPr id="348" name="Google Shape;348;p29"/>
          <p:cNvSpPr/>
          <p:nvPr/>
        </p:nvSpPr>
        <p:spPr>
          <a:xfrm>
            <a:off x="9363750" y="212525"/>
            <a:ext cx="1970100" cy="14220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505975" y="5102050"/>
            <a:ext cx="1970100" cy="14220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1413775" y="5722050"/>
            <a:ext cx="1062300" cy="6435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9226225" y="408000"/>
            <a:ext cx="1062300" cy="6435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29"/>
          <p:cNvPicPr preferRelativeResize="0"/>
          <p:nvPr/>
        </p:nvPicPr>
        <p:blipFill>
          <a:blip r:embed="rId4">
            <a:alphaModFix/>
          </a:blip>
          <a:stretch>
            <a:fillRect/>
          </a:stretch>
        </p:blipFill>
        <p:spPr>
          <a:xfrm>
            <a:off x="9984225" y="5974403"/>
            <a:ext cx="2079752" cy="6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0"/>
          <p:cNvPicPr preferRelativeResize="0"/>
          <p:nvPr/>
        </p:nvPicPr>
        <p:blipFill>
          <a:blip r:embed="rId3">
            <a:alphaModFix/>
          </a:blip>
          <a:stretch>
            <a:fillRect/>
          </a:stretch>
        </p:blipFill>
        <p:spPr>
          <a:xfrm>
            <a:off x="9984225" y="5974403"/>
            <a:ext cx="2079752" cy="643500"/>
          </a:xfrm>
          <a:prstGeom prst="rect">
            <a:avLst/>
          </a:prstGeom>
          <a:noFill/>
          <a:ln>
            <a:noFill/>
          </a:ln>
        </p:spPr>
      </p:pic>
      <p:sp>
        <p:nvSpPr>
          <p:cNvPr id="358" name="Google Shape;358;p30"/>
          <p:cNvSpPr/>
          <p:nvPr/>
        </p:nvSpPr>
        <p:spPr>
          <a:xfrm>
            <a:off x="345825" y="1619475"/>
            <a:ext cx="3048900" cy="47103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59" name="Google Shape;359;p30"/>
          <p:cNvSpPr/>
          <p:nvPr/>
        </p:nvSpPr>
        <p:spPr>
          <a:xfrm>
            <a:off x="3858775" y="2044138"/>
            <a:ext cx="1762500" cy="12738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CC1F2D"/>
                </a:solidFill>
                <a:latin typeface="Montserrat Black"/>
                <a:ea typeface="Montserrat Black"/>
                <a:cs typeface="Montserrat Black"/>
                <a:sym typeface="Montserrat Black"/>
              </a:rPr>
              <a:t>Tuổi </a:t>
            </a:r>
            <a:endParaRPr sz="2000">
              <a:solidFill>
                <a:srgbClr val="CC1F2D"/>
              </a:solidFill>
              <a:latin typeface="Montserrat Black"/>
              <a:ea typeface="Montserrat Black"/>
              <a:cs typeface="Montserrat Black"/>
              <a:sym typeface="Montserrat Black"/>
            </a:endParaRPr>
          </a:p>
        </p:txBody>
      </p:sp>
      <p:sp>
        <p:nvSpPr>
          <p:cNvPr id="360" name="Google Shape;360;p30"/>
          <p:cNvSpPr/>
          <p:nvPr/>
        </p:nvSpPr>
        <p:spPr>
          <a:xfrm>
            <a:off x="4785875" y="4004400"/>
            <a:ext cx="1762500" cy="12738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CC1F2D"/>
                </a:solidFill>
                <a:latin typeface="Montserrat Black"/>
                <a:ea typeface="Montserrat Black"/>
                <a:cs typeface="Montserrat Black"/>
                <a:sym typeface="Montserrat Black"/>
              </a:rPr>
              <a:t>Tình trạng hôn nhân</a:t>
            </a:r>
            <a:endParaRPr sz="2000">
              <a:solidFill>
                <a:srgbClr val="CC1F2D"/>
              </a:solidFill>
              <a:latin typeface="Montserrat Black"/>
              <a:ea typeface="Montserrat Black"/>
              <a:cs typeface="Montserrat Black"/>
              <a:sym typeface="Montserrat Black"/>
            </a:endParaRPr>
          </a:p>
        </p:txBody>
      </p:sp>
      <p:sp>
        <p:nvSpPr>
          <p:cNvPr id="361" name="Google Shape;361;p30"/>
          <p:cNvSpPr/>
          <p:nvPr/>
        </p:nvSpPr>
        <p:spPr>
          <a:xfrm>
            <a:off x="5933742" y="2044138"/>
            <a:ext cx="1762500" cy="12738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a:solidFill>
                  <a:srgbClr val="CC1F2D"/>
                </a:solidFill>
                <a:latin typeface="Montserrat Black"/>
                <a:ea typeface="Montserrat Black"/>
                <a:cs typeface="Montserrat Black"/>
                <a:sym typeface="Montserrat Black"/>
              </a:rPr>
              <a:t>Trình độ</a:t>
            </a:r>
            <a:endParaRPr sz="1700">
              <a:solidFill>
                <a:srgbClr val="CC1F2D"/>
              </a:solidFill>
              <a:latin typeface="Montserrat Black"/>
              <a:ea typeface="Montserrat Black"/>
              <a:cs typeface="Montserrat Black"/>
              <a:sym typeface="Montserrat Black"/>
            </a:endParaRPr>
          </a:p>
        </p:txBody>
      </p:sp>
      <p:sp>
        <p:nvSpPr>
          <p:cNvPr id="362" name="Google Shape;362;p30"/>
          <p:cNvSpPr/>
          <p:nvPr/>
        </p:nvSpPr>
        <p:spPr>
          <a:xfrm>
            <a:off x="8008708" y="2044138"/>
            <a:ext cx="1762500" cy="12738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CC1F2D"/>
                </a:solidFill>
                <a:latin typeface="Montserrat Black"/>
                <a:ea typeface="Montserrat Black"/>
                <a:cs typeface="Montserrat Black"/>
                <a:sym typeface="Montserrat Black"/>
              </a:rPr>
              <a:t>Giới Tính</a:t>
            </a:r>
            <a:endParaRPr sz="2000">
              <a:solidFill>
                <a:srgbClr val="CC1F2D"/>
              </a:solidFill>
              <a:latin typeface="Montserrat Black"/>
              <a:ea typeface="Montserrat Black"/>
              <a:cs typeface="Montserrat Black"/>
              <a:sym typeface="Montserrat Black"/>
            </a:endParaRPr>
          </a:p>
        </p:txBody>
      </p:sp>
      <p:sp>
        <p:nvSpPr>
          <p:cNvPr id="363" name="Google Shape;363;p30"/>
          <p:cNvSpPr/>
          <p:nvPr/>
        </p:nvSpPr>
        <p:spPr>
          <a:xfrm>
            <a:off x="7008663" y="4004400"/>
            <a:ext cx="1762500" cy="12738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CC1F2D"/>
                </a:solidFill>
                <a:latin typeface="Montserrat Black"/>
                <a:ea typeface="Montserrat Black"/>
                <a:cs typeface="Montserrat Black"/>
                <a:sym typeface="Montserrat Black"/>
              </a:rPr>
              <a:t>Thu nhập hằng tháng</a:t>
            </a:r>
            <a:endParaRPr sz="2000">
              <a:solidFill>
                <a:srgbClr val="CC1F2D"/>
              </a:solidFill>
              <a:latin typeface="Montserrat Black"/>
              <a:ea typeface="Montserrat Black"/>
              <a:cs typeface="Montserrat Black"/>
              <a:sym typeface="Montserrat Black"/>
            </a:endParaRPr>
          </a:p>
        </p:txBody>
      </p:sp>
      <p:sp>
        <p:nvSpPr>
          <p:cNvPr id="364" name="Google Shape;364;p30"/>
          <p:cNvSpPr/>
          <p:nvPr/>
        </p:nvSpPr>
        <p:spPr>
          <a:xfrm>
            <a:off x="9231475" y="4004400"/>
            <a:ext cx="1762500" cy="12738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CC1F2D"/>
                </a:solidFill>
                <a:latin typeface="Montserrat Black"/>
                <a:ea typeface="Montserrat Black"/>
                <a:cs typeface="Montserrat Black"/>
                <a:sym typeface="Montserrat Black"/>
              </a:rPr>
              <a:t>Nghề nghiệp</a:t>
            </a:r>
            <a:endParaRPr sz="1800">
              <a:solidFill>
                <a:srgbClr val="CC1F2D"/>
              </a:solidFill>
              <a:latin typeface="Montserrat Black"/>
              <a:ea typeface="Montserrat Black"/>
              <a:cs typeface="Montserrat Black"/>
              <a:sym typeface="Montserrat Black"/>
            </a:endParaRPr>
          </a:p>
        </p:txBody>
      </p:sp>
      <p:sp>
        <p:nvSpPr>
          <p:cNvPr id="365" name="Google Shape;365;p30"/>
          <p:cNvSpPr txBox="1"/>
          <p:nvPr/>
        </p:nvSpPr>
        <p:spPr>
          <a:xfrm>
            <a:off x="195000" y="2514575"/>
            <a:ext cx="3351300" cy="197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900">
                <a:solidFill>
                  <a:srgbClr val="CC1F2D"/>
                </a:solidFill>
                <a:latin typeface="Montserrat Black"/>
                <a:ea typeface="Montserrat Black"/>
                <a:cs typeface="Montserrat Black"/>
                <a:sym typeface="Montserrat Black"/>
              </a:rPr>
              <a:t>Yếu Tố </a:t>
            </a:r>
            <a:endParaRPr sz="2900">
              <a:solidFill>
                <a:srgbClr val="CC1F2D"/>
              </a:solidFill>
              <a:latin typeface="Montserrat Black"/>
              <a:ea typeface="Montserrat Black"/>
              <a:cs typeface="Montserrat Black"/>
              <a:sym typeface="Montserrat Black"/>
            </a:endParaRPr>
          </a:p>
          <a:p>
            <a:pPr marL="0" lvl="0" indent="0" algn="ctr" rtl="0">
              <a:spcBef>
                <a:spcPts val="0"/>
              </a:spcBef>
              <a:spcAft>
                <a:spcPts val="0"/>
              </a:spcAft>
              <a:buNone/>
            </a:pPr>
            <a:r>
              <a:rPr lang="en-US" sz="2900">
                <a:solidFill>
                  <a:srgbClr val="CC1F2D"/>
                </a:solidFill>
                <a:latin typeface="Montserrat Black"/>
                <a:ea typeface="Montserrat Black"/>
                <a:cs typeface="Montserrat Black"/>
                <a:sym typeface="Montserrat Black"/>
              </a:rPr>
              <a:t>thuộc về </a:t>
            </a:r>
            <a:endParaRPr sz="2900">
              <a:solidFill>
                <a:srgbClr val="CC1F2D"/>
              </a:solidFill>
              <a:latin typeface="Montserrat Black"/>
              <a:ea typeface="Montserrat Black"/>
              <a:cs typeface="Montserrat Black"/>
              <a:sym typeface="Montserrat Black"/>
            </a:endParaRPr>
          </a:p>
          <a:p>
            <a:pPr marL="0" lvl="0" indent="0" algn="ctr" rtl="0">
              <a:spcBef>
                <a:spcPts val="0"/>
              </a:spcBef>
              <a:spcAft>
                <a:spcPts val="0"/>
              </a:spcAft>
              <a:buNone/>
            </a:pPr>
            <a:r>
              <a:rPr lang="en-US" sz="2900">
                <a:solidFill>
                  <a:srgbClr val="CC1F2D"/>
                </a:solidFill>
                <a:latin typeface="Montserrat Black"/>
                <a:ea typeface="Montserrat Black"/>
                <a:cs typeface="Montserrat Black"/>
                <a:sym typeface="Montserrat Black"/>
              </a:rPr>
              <a:t>nhân khẩu học từ tập dữ liệu</a:t>
            </a:r>
            <a:endParaRPr sz="2500" b="1">
              <a:solidFill>
                <a:schemeClr val="dk1"/>
              </a:solidFill>
              <a:latin typeface="Montserrat"/>
              <a:ea typeface="Montserrat"/>
              <a:cs typeface="Montserrat"/>
              <a:sym typeface="Montserrat"/>
            </a:endParaRPr>
          </a:p>
        </p:txBody>
      </p:sp>
      <p:pic>
        <p:nvPicPr>
          <p:cNvPr id="366" name="Google Shape;366;p30"/>
          <p:cNvPicPr preferRelativeResize="0"/>
          <p:nvPr/>
        </p:nvPicPr>
        <p:blipFill>
          <a:blip r:embed="rId4">
            <a:alphaModFix/>
          </a:blip>
          <a:stretch>
            <a:fillRect/>
          </a:stretch>
        </p:blipFill>
        <p:spPr>
          <a:xfrm>
            <a:off x="1195575" y="4549025"/>
            <a:ext cx="1349400" cy="1349400"/>
          </a:xfrm>
          <a:prstGeom prst="rect">
            <a:avLst/>
          </a:prstGeom>
          <a:noFill/>
          <a:ln>
            <a:noFill/>
          </a:ln>
        </p:spPr>
      </p:pic>
      <p:sp>
        <p:nvSpPr>
          <p:cNvPr id="367" name="Google Shape;367;p30"/>
          <p:cNvSpPr/>
          <p:nvPr/>
        </p:nvSpPr>
        <p:spPr>
          <a:xfrm>
            <a:off x="10083675" y="2044138"/>
            <a:ext cx="1762500" cy="12738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CC1F2D"/>
                </a:solidFill>
                <a:latin typeface="Montserrat Black"/>
                <a:ea typeface="Montserrat Black"/>
                <a:cs typeface="Montserrat Black"/>
                <a:sym typeface="Montserrat Black"/>
              </a:rPr>
              <a:t>Số thành viên gia đình</a:t>
            </a:r>
            <a:endParaRPr sz="2000">
              <a:solidFill>
                <a:srgbClr val="CC1F2D"/>
              </a:solidFill>
              <a:latin typeface="Montserrat Black"/>
              <a:ea typeface="Montserrat Black"/>
              <a:cs typeface="Montserrat Black"/>
              <a:sym typeface="Montserrat Black"/>
            </a:endParaRPr>
          </a:p>
        </p:txBody>
      </p:sp>
      <p:sp>
        <p:nvSpPr>
          <p:cNvPr id="368" name="Google Shape;368;p30"/>
          <p:cNvSpPr txBox="1">
            <a:spLocks noGrp="1"/>
          </p:cNvSpPr>
          <p:nvPr>
            <p:ph type="title"/>
          </p:nvPr>
        </p:nvSpPr>
        <p:spPr>
          <a:xfrm>
            <a:off x="1328875" y="410475"/>
            <a:ext cx="6206700" cy="7818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500" b="0">
                <a:latin typeface="Montserrat Black"/>
                <a:ea typeface="Montserrat Black"/>
                <a:cs typeface="Montserrat Black"/>
                <a:sym typeface="Montserrat Black"/>
              </a:rPr>
              <a:t>Phân loại Số lượng đơn hàng và </a:t>
            </a:r>
            <a:endParaRPr sz="2500" b="0">
              <a:latin typeface="Montserrat Black"/>
              <a:ea typeface="Montserrat Black"/>
              <a:cs typeface="Montserrat Black"/>
              <a:sym typeface="Montserrat Black"/>
            </a:endParaRPr>
          </a:p>
          <a:p>
            <a:pPr marL="12700" lvl="0" indent="0" algn="l" rtl="0">
              <a:lnSpc>
                <a:spcPct val="100000"/>
              </a:lnSpc>
              <a:spcBef>
                <a:spcPts val="0"/>
              </a:spcBef>
              <a:spcAft>
                <a:spcPts val="0"/>
              </a:spcAft>
              <a:buNone/>
            </a:pPr>
            <a:r>
              <a:rPr lang="en-US" sz="2500" b="0">
                <a:latin typeface="Montserrat Black"/>
                <a:ea typeface="Montserrat Black"/>
                <a:cs typeface="Montserrat Black"/>
                <a:sym typeface="Montserrat Black"/>
              </a:rPr>
              <a:t>Doanh thu theo nhân khẩu học</a:t>
            </a:r>
            <a:endParaRPr sz="2500" b="0">
              <a:latin typeface="Montserrat Black"/>
              <a:ea typeface="Montserrat Black"/>
              <a:cs typeface="Montserrat Black"/>
              <a:sym typeface="Montserrat Black"/>
            </a:endParaRPr>
          </a:p>
        </p:txBody>
      </p:sp>
      <p:pic>
        <p:nvPicPr>
          <p:cNvPr id="369" name="Google Shape;369;p30"/>
          <p:cNvPicPr preferRelativeResize="0"/>
          <p:nvPr/>
        </p:nvPicPr>
        <p:blipFill>
          <a:blip r:embed="rId5">
            <a:alphaModFix/>
          </a:blip>
          <a:stretch>
            <a:fillRect/>
          </a:stretch>
        </p:blipFill>
        <p:spPr>
          <a:xfrm>
            <a:off x="413775" y="410475"/>
            <a:ext cx="781800" cy="78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31"/>
          <p:cNvPicPr preferRelativeResize="0"/>
          <p:nvPr/>
        </p:nvPicPr>
        <p:blipFill>
          <a:blip r:embed="rId3">
            <a:alphaModFix/>
          </a:blip>
          <a:stretch>
            <a:fillRect/>
          </a:stretch>
        </p:blipFill>
        <p:spPr>
          <a:xfrm>
            <a:off x="10028650" y="6152128"/>
            <a:ext cx="2079752" cy="643500"/>
          </a:xfrm>
          <a:prstGeom prst="rect">
            <a:avLst/>
          </a:prstGeom>
          <a:noFill/>
          <a:ln>
            <a:noFill/>
          </a:ln>
        </p:spPr>
      </p:pic>
      <p:sp>
        <p:nvSpPr>
          <p:cNvPr id="375" name="Google Shape;375;p31"/>
          <p:cNvSpPr txBox="1">
            <a:spLocks noGrp="1"/>
          </p:cNvSpPr>
          <p:nvPr>
            <p:ph type="title"/>
          </p:nvPr>
        </p:nvSpPr>
        <p:spPr>
          <a:xfrm>
            <a:off x="1305723" y="217900"/>
            <a:ext cx="6873000" cy="720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300" b="0">
                <a:latin typeface="Montserrat Black"/>
                <a:ea typeface="Montserrat Black"/>
                <a:cs typeface="Montserrat Black"/>
                <a:sym typeface="Montserrat Black"/>
              </a:rPr>
              <a:t>Phân loại Số lượng đơn hàng và </a:t>
            </a:r>
            <a:endParaRPr sz="2300" b="0">
              <a:latin typeface="Montserrat Black"/>
              <a:ea typeface="Montserrat Black"/>
              <a:cs typeface="Montserrat Black"/>
              <a:sym typeface="Montserrat Black"/>
            </a:endParaRPr>
          </a:p>
          <a:p>
            <a:pPr marL="12700" lvl="0" indent="0" algn="l" rtl="0">
              <a:lnSpc>
                <a:spcPct val="100000"/>
              </a:lnSpc>
              <a:spcBef>
                <a:spcPts val="0"/>
              </a:spcBef>
              <a:spcAft>
                <a:spcPts val="0"/>
              </a:spcAft>
              <a:buNone/>
            </a:pPr>
            <a:r>
              <a:rPr lang="en-US" sz="2300" b="0">
                <a:latin typeface="Montserrat Black"/>
                <a:ea typeface="Montserrat Black"/>
                <a:cs typeface="Montserrat Black"/>
                <a:sym typeface="Montserrat Black"/>
              </a:rPr>
              <a:t>Doanh thu theo yếu tố nhân khẩu học</a:t>
            </a:r>
            <a:endParaRPr sz="2300" b="0">
              <a:latin typeface="Montserrat Black"/>
              <a:ea typeface="Montserrat Black"/>
              <a:cs typeface="Montserrat Black"/>
              <a:sym typeface="Montserrat Black"/>
            </a:endParaRPr>
          </a:p>
        </p:txBody>
      </p:sp>
      <p:pic>
        <p:nvPicPr>
          <p:cNvPr id="376" name="Google Shape;376;p31"/>
          <p:cNvPicPr preferRelativeResize="0"/>
          <p:nvPr/>
        </p:nvPicPr>
        <p:blipFill>
          <a:blip r:embed="rId4">
            <a:alphaModFix/>
          </a:blip>
          <a:stretch>
            <a:fillRect/>
          </a:stretch>
        </p:blipFill>
        <p:spPr>
          <a:xfrm>
            <a:off x="387350" y="1196100"/>
            <a:ext cx="11561974" cy="3622475"/>
          </a:xfrm>
          <a:prstGeom prst="rect">
            <a:avLst/>
          </a:prstGeom>
          <a:noFill/>
          <a:ln>
            <a:noFill/>
          </a:ln>
        </p:spPr>
      </p:pic>
      <p:pic>
        <p:nvPicPr>
          <p:cNvPr id="377" name="Google Shape;377;p31"/>
          <p:cNvPicPr preferRelativeResize="0"/>
          <p:nvPr/>
        </p:nvPicPr>
        <p:blipFill>
          <a:blip r:embed="rId5">
            <a:alphaModFix/>
          </a:blip>
          <a:stretch>
            <a:fillRect/>
          </a:stretch>
        </p:blipFill>
        <p:spPr>
          <a:xfrm>
            <a:off x="387350" y="4818575"/>
            <a:ext cx="8403313" cy="1896100"/>
          </a:xfrm>
          <a:prstGeom prst="rect">
            <a:avLst/>
          </a:prstGeom>
          <a:noFill/>
          <a:ln>
            <a:noFill/>
          </a:ln>
        </p:spPr>
      </p:pic>
      <p:pic>
        <p:nvPicPr>
          <p:cNvPr id="378" name="Google Shape;378;p31"/>
          <p:cNvPicPr preferRelativeResize="0"/>
          <p:nvPr/>
        </p:nvPicPr>
        <p:blipFill>
          <a:blip r:embed="rId6">
            <a:alphaModFix/>
          </a:blip>
          <a:stretch>
            <a:fillRect/>
          </a:stretch>
        </p:blipFill>
        <p:spPr>
          <a:xfrm>
            <a:off x="387350" y="158650"/>
            <a:ext cx="748262" cy="72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4"/>
          <p:cNvPicPr preferRelativeResize="0"/>
          <p:nvPr/>
        </p:nvPicPr>
        <p:blipFill>
          <a:blip r:embed="rId3">
            <a:alphaModFix/>
          </a:blip>
          <a:stretch>
            <a:fillRect/>
          </a:stretch>
        </p:blipFill>
        <p:spPr>
          <a:xfrm>
            <a:off x="4036938" y="1604775"/>
            <a:ext cx="3612326" cy="4478751"/>
          </a:xfrm>
          <a:prstGeom prst="rect">
            <a:avLst/>
          </a:prstGeom>
          <a:noFill/>
          <a:ln>
            <a:noFill/>
          </a:ln>
        </p:spPr>
      </p:pic>
      <p:sp>
        <p:nvSpPr>
          <p:cNvPr id="113" name="Google Shape;113;p14"/>
          <p:cNvSpPr txBox="1"/>
          <p:nvPr/>
        </p:nvSpPr>
        <p:spPr>
          <a:xfrm>
            <a:off x="6978300" y="2081000"/>
            <a:ext cx="2355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lt1"/>
                </a:solidFill>
                <a:latin typeface="Montserrat Black"/>
                <a:ea typeface="Montserrat Black"/>
                <a:cs typeface="Montserrat Black"/>
                <a:sym typeface="Montserrat Black"/>
              </a:rPr>
              <a:t>TỔNG QUAN</a:t>
            </a:r>
            <a:endParaRPr sz="2500">
              <a:solidFill>
                <a:schemeClr val="lt1"/>
              </a:solidFill>
              <a:latin typeface="Montserrat Black"/>
              <a:ea typeface="Montserrat Black"/>
              <a:cs typeface="Montserrat Black"/>
              <a:sym typeface="Montserrat Black"/>
            </a:endParaRPr>
          </a:p>
        </p:txBody>
      </p:sp>
      <p:sp>
        <p:nvSpPr>
          <p:cNvPr id="114" name="Google Shape;114;p14"/>
          <p:cNvSpPr txBox="1"/>
          <p:nvPr/>
        </p:nvSpPr>
        <p:spPr>
          <a:xfrm>
            <a:off x="738425" y="3455775"/>
            <a:ext cx="3840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lt1"/>
                </a:solidFill>
                <a:latin typeface="Montserrat Black"/>
                <a:ea typeface="Montserrat Black"/>
                <a:cs typeface="Montserrat Black"/>
                <a:sym typeface="Montserrat Black"/>
              </a:rPr>
              <a:t>PHÂN TÍCH DỮ LIỆU</a:t>
            </a:r>
            <a:endParaRPr sz="2500">
              <a:solidFill>
                <a:schemeClr val="lt1"/>
              </a:solidFill>
              <a:latin typeface="Montserrat Black"/>
              <a:ea typeface="Montserrat Black"/>
              <a:cs typeface="Montserrat Black"/>
              <a:sym typeface="Montserrat Black"/>
            </a:endParaRPr>
          </a:p>
        </p:txBody>
      </p:sp>
      <p:sp>
        <p:nvSpPr>
          <p:cNvPr id="115" name="Google Shape;115;p14"/>
          <p:cNvSpPr txBox="1"/>
          <p:nvPr/>
        </p:nvSpPr>
        <p:spPr>
          <a:xfrm>
            <a:off x="6978300" y="4530275"/>
            <a:ext cx="52137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lt1"/>
                </a:solidFill>
                <a:latin typeface="Montserrat Black"/>
                <a:ea typeface="Montserrat Black"/>
                <a:cs typeface="Montserrat Black"/>
                <a:sym typeface="Montserrat Black"/>
              </a:rPr>
              <a:t>TỔNG KẾT VÀ ĐƯA RA </a:t>
            </a:r>
            <a:endParaRPr sz="2500">
              <a:solidFill>
                <a:schemeClr val="lt1"/>
              </a:solidFill>
              <a:latin typeface="Montserrat Black"/>
              <a:ea typeface="Montserrat Black"/>
              <a:cs typeface="Montserrat Black"/>
              <a:sym typeface="Montserrat Black"/>
            </a:endParaRPr>
          </a:p>
          <a:p>
            <a:pPr marL="0" lvl="0" indent="0" algn="l" rtl="0">
              <a:spcBef>
                <a:spcPts val="0"/>
              </a:spcBef>
              <a:spcAft>
                <a:spcPts val="0"/>
              </a:spcAft>
              <a:buNone/>
            </a:pPr>
            <a:r>
              <a:rPr lang="en-US" sz="2500">
                <a:solidFill>
                  <a:schemeClr val="lt1"/>
                </a:solidFill>
                <a:latin typeface="Montserrat Black"/>
                <a:ea typeface="Montserrat Black"/>
                <a:cs typeface="Montserrat Black"/>
                <a:sym typeface="Montserrat Black"/>
              </a:rPr>
              <a:t>CHIẾN LƯỢC KINH DOANH</a:t>
            </a:r>
            <a:endParaRPr sz="2500">
              <a:solidFill>
                <a:schemeClr val="lt1"/>
              </a:solidFill>
              <a:latin typeface="Montserrat Black"/>
              <a:ea typeface="Montserrat Black"/>
              <a:cs typeface="Montserrat Black"/>
              <a:sym typeface="Montserrat Black"/>
            </a:endParaRPr>
          </a:p>
        </p:txBody>
      </p:sp>
      <p:sp>
        <p:nvSpPr>
          <p:cNvPr id="116" name="Google Shape;116;p14"/>
          <p:cNvSpPr txBox="1"/>
          <p:nvPr/>
        </p:nvSpPr>
        <p:spPr>
          <a:xfrm>
            <a:off x="4960800" y="253050"/>
            <a:ext cx="2270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chemeClr val="lt1"/>
                </a:solidFill>
                <a:latin typeface="Montserrat Black"/>
                <a:ea typeface="Montserrat Black"/>
                <a:cs typeface="Montserrat Black"/>
                <a:sym typeface="Montserrat Black"/>
              </a:rPr>
              <a:t>MỤC LỤC</a:t>
            </a:r>
            <a:endParaRPr sz="3200">
              <a:solidFill>
                <a:schemeClr val="lt1"/>
              </a:solidFill>
              <a:latin typeface="Montserrat Black"/>
              <a:ea typeface="Montserrat Black"/>
              <a:cs typeface="Montserrat Black"/>
              <a:sym typeface="Montserrat Black"/>
            </a:endParaRPr>
          </a:p>
        </p:txBody>
      </p:sp>
      <p:sp>
        <p:nvSpPr>
          <p:cNvPr id="117" name="Google Shape;117;p14"/>
          <p:cNvSpPr/>
          <p:nvPr/>
        </p:nvSpPr>
        <p:spPr>
          <a:xfrm>
            <a:off x="5548050" y="1063450"/>
            <a:ext cx="1095900" cy="549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14"/>
          <p:cNvPicPr preferRelativeResize="0"/>
          <p:nvPr/>
        </p:nvPicPr>
        <p:blipFill>
          <a:blip r:embed="rId4">
            <a:alphaModFix/>
          </a:blip>
          <a:stretch>
            <a:fillRect/>
          </a:stretch>
        </p:blipFill>
        <p:spPr>
          <a:xfrm>
            <a:off x="128900" y="6083528"/>
            <a:ext cx="2079752" cy="643500"/>
          </a:xfrm>
          <a:prstGeom prst="rect">
            <a:avLst/>
          </a:prstGeom>
          <a:noFill/>
          <a:ln>
            <a:noFill/>
          </a:ln>
        </p:spPr>
      </p:pic>
      <p:pic>
        <p:nvPicPr>
          <p:cNvPr id="119" name="Google Shape;119;p14"/>
          <p:cNvPicPr preferRelativeResize="0"/>
          <p:nvPr/>
        </p:nvPicPr>
        <p:blipFill>
          <a:blip r:embed="rId5">
            <a:alphaModFix/>
          </a:blip>
          <a:stretch>
            <a:fillRect/>
          </a:stretch>
        </p:blipFill>
        <p:spPr>
          <a:xfrm>
            <a:off x="11181300" y="232823"/>
            <a:ext cx="936625" cy="613263"/>
          </a:xfrm>
          <a:prstGeom prst="rect">
            <a:avLst/>
          </a:prstGeom>
          <a:noFill/>
          <a:ln>
            <a:noFill/>
          </a:ln>
        </p:spPr>
      </p:pic>
      <p:pic>
        <p:nvPicPr>
          <p:cNvPr id="120" name="Google Shape;120;p14"/>
          <p:cNvPicPr preferRelativeResize="0"/>
          <p:nvPr/>
        </p:nvPicPr>
        <p:blipFill>
          <a:blip r:embed="rId6">
            <a:alphaModFix/>
          </a:blip>
          <a:stretch>
            <a:fillRect/>
          </a:stretch>
        </p:blipFill>
        <p:spPr>
          <a:xfrm>
            <a:off x="74075" y="43650"/>
            <a:ext cx="1095900" cy="1095900"/>
          </a:xfrm>
          <a:prstGeom prst="rect">
            <a:avLst/>
          </a:prstGeom>
          <a:noFill/>
          <a:ln>
            <a:noFill/>
          </a:ln>
        </p:spPr>
      </p:pic>
      <p:pic>
        <p:nvPicPr>
          <p:cNvPr id="121" name="Google Shape;121;p14"/>
          <p:cNvPicPr preferRelativeResize="0"/>
          <p:nvPr/>
        </p:nvPicPr>
        <p:blipFill>
          <a:blip r:embed="rId7">
            <a:alphaModFix/>
          </a:blip>
          <a:stretch>
            <a:fillRect/>
          </a:stretch>
        </p:blipFill>
        <p:spPr>
          <a:xfrm>
            <a:off x="10574605" y="43651"/>
            <a:ext cx="936620" cy="717550"/>
          </a:xfrm>
          <a:prstGeom prst="rect">
            <a:avLst/>
          </a:prstGeom>
          <a:noFill/>
          <a:ln>
            <a:noFill/>
          </a:ln>
        </p:spPr>
      </p:pic>
      <p:pic>
        <p:nvPicPr>
          <p:cNvPr id="122" name="Google Shape;122;p14"/>
          <p:cNvPicPr preferRelativeResize="0"/>
          <p:nvPr/>
        </p:nvPicPr>
        <p:blipFill rotWithShape="1">
          <a:blip r:embed="rId8">
            <a:alphaModFix/>
          </a:blip>
          <a:srcRect l="51797" t="72620" r="21775" b="8616"/>
          <a:stretch/>
        </p:blipFill>
        <p:spPr>
          <a:xfrm>
            <a:off x="738413" y="232825"/>
            <a:ext cx="1245625" cy="954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32"/>
          <p:cNvPicPr preferRelativeResize="0"/>
          <p:nvPr/>
        </p:nvPicPr>
        <p:blipFill>
          <a:blip r:embed="rId3">
            <a:alphaModFix/>
          </a:blip>
          <a:stretch>
            <a:fillRect/>
          </a:stretch>
        </p:blipFill>
        <p:spPr>
          <a:xfrm>
            <a:off x="10028650" y="6152128"/>
            <a:ext cx="2079752" cy="643500"/>
          </a:xfrm>
          <a:prstGeom prst="rect">
            <a:avLst/>
          </a:prstGeom>
          <a:noFill/>
          <a:ln>
            <a:noFill/>
          </a:ln>
        </p:spPr>
      </p:pic>
      <p:sp>
        <p:nvSpPr>
          <p:cNvPr id="384" name="Google Shape;384;p32"/>
          <p:cNvSpPr/>
          <p:nvPr/>
        </p:nvSpPr>
        <p:spPr>
          <a:xfrm>
            <a:off x="307325" y="1960300"/>
            <a:ext cx="3292500" cy="39276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txBox="1"/>
          <p:nvPr/>
        </p:nvSpPr>
        <p:spPr>
          <a:xfrm>
            <a:off x="307200" y="4362225"/>
            <a:ext cx="3144300" cy="93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700">
                <a:solidFill>
                  <a:srgbClr val="CC1F2D"/>
                </a:solidFill>
                <a:latin typeface="Montserrat Black"/>
                <a:ea typeface="Montserrat Black"/>
                <a:cs typeface="Montserrat Black"/>
                <a:sym typeface="Montserrat Black"/>
              </a:rPr>
              <a:t>Đặc điểm của tập khách hàng</a:t>
            </a:r>
            <a:endParaRPr sz="2500">
              <a:solidFill>
                <a:srgbClr val="CC1F2D"/>
              </a:solidFill>
              <a:latin typeface="Montserrat Black"/>
              <a:ea typeface="Montserrat Black"/>
              <a:cs typeface="Montserrat Black"/>
              <a:sym typeface="Montserrat Black"/>
            </a:endParaRPr>
          </a:p>
          <a:p>
            <a:pPr marL="0" lvl="0" indent="0" algn="ctr" rtl="0">
              <a:spcBef>
                <a:spcPts val="0"/>
              </a:spcBef>
              <a:spcAft>
                <a:spcPts val="0"/>
              </a:spcAft>
              <a:buNone/>
            </a:pPr>
            <a:endParaRPr sz="2700" b="1">
              <a:solidFill>
                <a:srgbClr val="CC1F2D"/>
              </a:solidFill>
              <a:latin typeface="Montserrat"/>
              <a:ea typeface="Montserrat"/>
              <a:cs typeface="Montserrat"/>
              <a:sym typeface="Montserrat"/>
            </a:endParaRPr>
          </a:p>
        </p:txBody>
      </p:sp>
      <p:pic>
        <p:nvPicPr>
          <p:cNvPr id="386" name="Google Shape;386;p32"/>
          <p:cNvPicPr preferRelativeResize="0"/>
          <p:nvPr/>
        </p:nvPicPr>
        <p:blipFill>
          <a:blip r:embed="rId4">
            <a:alphaModFix/>
          </a:blip>
          <a:stretch>
            <a:fillRect/>
          </a:stretch>
        </p:blipFill>
        <p:spPr>
          <a:xfrm>
            <a:off x="1139744" y="2238175"/>
            <a:ext cx="1627675" cy="1627675"/>
          </a:xfrm>
          <a:prstGeom prst="rect">
            <a:avLst/>
          </a:prstGeom>
          <a:noFill/>
          <a:ln>
            <a:noFill/>
          </a:ln>
        </p:spPr>
      </p:pic>
      <p:sp>
        <p:nvSpPr>
          <p:cNvPr id="387" name="Google Shape;387;p32"/>
          <p:cNvSpPr txBox="1"/>
          <p:nvPr/>
        </p:nvSpPr>
        <p:spPr>
          <a:xfrm>
            <a:off x="4254213" y="2583150"/>
            <a:ext cx="6291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70% Khách hàng chủ yếu có độ tuổi từ 22 đến 25 </a:t>
            </a:r>
            <a:endParaRPr sz="1600">
              <a:solidFill>
                <a:schemeClr val="lt1"/>
              </a:solidFill>
              <a:latin typeface="Montserrat Medium"/>
              <a:ea typeface="Montserrat Medium"/>
              <a:cs typeface="Montserrat Medium"/>
              <a:sym typeface="Montserrat Medium"/>
            </a:endParaRPr>
          </a:p>
        </p:txBody>
      </p:sp>
      <p:sp>
        <p:nvSpPr>
          <p:cNvPr id="388" name="Google Shape;388;p32"/>
          <p:cNvSpPr txBox="1"/>
          <p:nvPr/>
        </p:nvSpPr>
        <p:spPr>
          <a:xfrm>
            <a:off x="4254213" y="3228832"/>
            <a:ext cx="7686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Tỉ lệ khách hàng nam và nữ không chênh lệch lớn ~57% nam và ~43% nữ</a:t>
            </a:r>
            <a:endParaRPr sz="1600">
              <a:solidFill>
                <a:schemeClr val="lt1"/>
              </a:solidFill>
              <a:latin typeface="Montserrat Medium"/>
              <a:ea typeface="Montserrat Medium"/>
              <a:cs typeface="Montserrat Medium"/>
              <a:sym typeface="Montserrat Medium"/>
            </a:endParaRPr>
          </a:p>
        </p:txBody>
      </p:sp>
      <p:sp>
        <p:nvSpPr>
          <p:cNvPr id="389" name="Google Shape;389;p32"/>
          <p:cNvSpPr txBox="1"/>
          <p:nvPr/>
        </p:nvSpPr>
        <p:spPr>
          <a:xfrm>
            <a:off x="4254213" y="3874515"/>
            <a:ext cx="495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70% khách hàng chưa lập gia đình</a:t>
            </a:r>
            <a:endParaRPr sz="1600">
              <a:solidFill>
                <a:schemeClr val="lt1"/>
              </a:solidFill>
              <a:latin typeface="Montserrat Medium"/>
              <a:ea typeface="Montserrat Medium"/>
              <a:cs typeface="Montserrat Medium"/>
              <a:sym typeface="Montserrat Medium"/>
            </a:endParaRPr>
          </a:p>
        </p:txBody>
      </p:sp>
      <p:sp>
        <p:nvSpPr>
          <p:cNvPr id="390" name="Google Shape;390;p32"/>
          <p:cNvSpPr txBox="1"/>
          <p:nvPr/>
        </p:nvSpPr>
        <p:spPr>
          <a:xfrm>
            <a:off x="4254213" y="4520198"/>
            <a:ext cx="713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Khoảng 50% khách hàng là sinh viên</a:t>
            </a:r>
            <a:endParaRPr sz="1600">
              <a:solidFill>
                <a:schemeClr val="lt1"/>
              </a:solidFill>
              <a:latin typeface="Montserrat Medium"/>
              <a:ea typeface="Montserrat Medium"/>
              <a:cs typeface="Montserrat Medium"/>
              <a:sym typeface="Montserrat Medium"/>
            </a:endParaRPr>
          </a:p>
        </p:txBody>
      </p:sp>
      <p:pic>
        <p:nvPicPr>
          <p:cNvPr id="391" name="Google Shape;391;p32"/>
          <p:cNvPicPr preferRelativeResize="0"/>
          <p:nvPr/>
        </p:nvPicPr>
        <p:blipFill>
          <a:blip r:embed="rId5">
            <a:alphaModFix/>
          </a:blip>
          <a:stretch>
            <a:fillRect/>
          </a:stretch>
        </p:blipFill>
        <p:spPr>
          <a:xfrm>
            <a:off x="11395358" y="344775"/>
            <a:ext cx="634558" cy="415500"/>
          </a:xfrm>
          <a:prstGeom prst="rect">
            <a:avLst/>
          </a:prstGeom>
          <a:noFill/>
          <a:ln>
            <a:noFill/>
          </a:ln>
        </p:spPr>
      </p:pic>
      <p:pic>
        <p:nvPicPr>
          <p:cNvPr id="392" name="Google Shape;392;p32"/>
          <p:cNvPicPr preferRelativeResize="0"/>
          <p:nvPr/>
        </p:nvPicPr>
        <p:blipFill>
          <a:blip r:embed="rId5">
            <a:alphaModFix/>
          </a:blip>
          <a:stretch>
            <a:fillRect/>
          </a:stretch>
        </p:blipFill>
        <p:spPr>
          <a:xfrm rot="5629901">
            <a:off x="11395358" y="782073"/>
            <a:ext cx="634559" cy="415499"/>
          </a:xfrm>
          <a:prstGeom prst="rect">
            <a:avLst/>
          </a:prstGeom>
          <a:noFill/>
          <a:ln>
            <a:noFill/>
          </a:ln>
        </p:spPr>
      </p:pic>
      <p:pic>
        <p:nvPicPr>
          <p:cNvPr id="393" name="Google Shape;393;p32"/>
          <p:cNvPicPr preferRelativeResize="0"/>
          <p:nvPr/>
        </p:nvPicPr>
        <p:blipFill>
          <a:blip r:embed="rId5">
            <a:alphaModFix/>
          </a:blip>
          <a:stretch>
            <a:fillRect/>
          </a:stretch>
        </p:blipFill>
        <p:spPr>
          <a:xfrm rot="-8874192">
            <a:off x="10855332" y="620120"/>
            <a:ext cx="634559" cy="415500"/>
          </a:xfrm>
          <a:prstGeom prst="rect">
            <a:avLst/>
          </a:prstGeom>
          <a:noFill/>
          <a:ln>
            <a:noFill/>
          </a:ln>
        </p:spPr>
      </p:pic>
      <p:pic>
        <p:nvPicPr>
          <p:cNvPr id="394" name="Google Shape;394;p32"/>
          <p:cNvPicPr preferRelativeResize="0"/>
          <p:nvPr/>
        </p:nvPicPr>
        <p:blipFill>
          <a:blip r:embed="rId5">
            <a:alphaModFix/>
          </a:blip>
          <a:stretch>
            <a:fillRect/>
          </a:stretch>
        </p:blipFill>
        <p:spPr>
          <a:xfrm rot="-4935535">
            <a:off x="10985908" y="272030"/>
            <a:ext cx="634558" cy="415500"/>
          </a:xfrm>
          <a:prstGeom prst="rect">
            <a:avLst/>
          </a:prstGeom>
          <a:noFill/>
          <a:ln>
            <a:noFill/>
          </a:ln>
        </p:spPr>
      </p:pic>
      <p:sp>
        <p:nvSpPr>
          <p:cNvPr id="395" name="Google Shape;395;p32"/>
          <p:cNvSpPr txBox="1">
            <a:spLocks noGrp="1"/>
          </p:cNvSpPr>
          <p:nvPr>
            <p:ph type="title"/>
          </p:nvPr>
        </p:nvSpPr>
        <p:spPr>
          <a:xfrm>
            <a:off x="1376872" y="399750"/>
            <a:ext cx="6043800" cy="7203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300" b="0">
                <a:latin typeface="Montserrat Black"/>
                <a:ea typeface="Montserrat Black"/>
                <a:cs typeface="Montserrat Black"/>
                <a:sym typeface="Montserrat Black"/>
              </a:rPr>
              <a:t>Phân loại Số lượng đơn hàng và </a:t>
            </a:r>
            <a:endParaRPr sz="2300" b="0">
              <a:latin typeface="Montserrat Black"/>
              <a:ea typeface="Montserrat Black"/>
              <a:cs typeface="Montserrat Black"/>
              <a:sym typeface="Montserrat Black"/>
            </a:endParaRPr>
          </a:p>
          <a:p>
            <a:pPr marL="12700" lvl="0" indent="0" algn="l" rtl="0">
              <a:lnSpc>
                <a:spcPct val="100000"/>
              </a:lnSpc>
              <a:spcBef>
                <a:spcPts val="0"/>
              </a:spcBef>
              <a:spcAft>
                <a:spcPts val="0"/>
              </a:spcAft>
              <a:buNone/>
            </a:pPr>
            <a:r>
              <a:rPr lang="en-US" sz="2300" b="0">
                <a:latin typeface="Montserrat Black"/>
                <a:ea typeface="Montserrat Black"/>
                <a:cs typeface="Montserrat Black"/>
                <a:sym typeface="Montserrat Black"/>
              </a:rPr>
              <a:t>Doanh thu theo yếu tố nhân khẩu học</a:t>
            </a:r>
            <a:endParaRPr sz="2300" b="0">
              <a:latin typeface="Montserrat Black"/>
              <a:ea typeface="Montserrat Black"/>
              <a:cs typeface="Montserrat Black"/>
              <a:sym typeface="Montserrat Black"/>
            </a:endParaRPr>
          </a:p>
        </p:txBody>
      </p:sp>
      <p:pic>
        <p:nvPicPr>
          <p:cNvPr id="396" name="Google Shape;396;p32"/>
          <p:cNvPicPr preferRelativeResize="0"/>
          <p:nvPr/>
        </p:nvPicPr>
        <p:blipFill>
          <a:blip r:embed="rId6">
            <a:alphaModFix/>
          </a:blip>
          <a:stretch>
            <a:fillRect/>
          </a:stretch>
        </p:blipFill>
        <p:spPr>
          <a:xfrm>
            <a:off x="433375" y="344777"/>
            <a:ext cx="869425" cy="854813"/>
          </a:xfrm>
          <a:prstGeom prst="rect">
            <a:avLst/>
          </a:prstGeom>
          <a:noFill/>
          <a:ln>
            <a:noFill/>
          </a:ln>
        </p:spPr>
      </p:pic>
      <p:pic>
        <p:nvPicPr>
          <p:cNvPr id="397" name="Google Shape;397;p32"/>
          <p:cNvPicPr preferRelativeResize="0"/>
          <p:nvPr/>
        </p:nvPicPr>
        <p:blipFill>
          <a:blip r:embed="rId7">
            <a:alphaModFix/>
          </a:blip>
          <a:stretch>
            <a:fillRect/>
          </a:stretch>
        </p:blipFill>
        <p:spPr>
          <a:xfrm>
            <a:off x="3776125" y="2655628"/>
            <a:ext cx="301800" cy="286131"/>
          </a:xfrm>
          <a:prstGeom prst="rect">
            <a:avLst/>
          </a:prstGeom>
          <a:noFill/>
          <a:ln>
            <a:noFill/>
          </a:ln>
        </p:spPr>
      </p:pic>
      <p:pic>
        <p:nvPicPr>
          <p:cNvPr id="398" name="Google Shape;398;p32"/>
          <p:cNvPicPr preferRelativeResize="0"/>
          <p:nvPr/>
        </p:nvPicPr>
        <p:blipFill>
          <a:blip r:embed="rId7">
            <a:alphaModFix/>
          </a:blip>
          <a:stretch>
            <a:fillRect/>
          </a:stretch>
        </p:blipFill>
        <p:spPr>
          <a:xfrm>
            <a:off x="3776125" y="3301315"/>
            <a:ext cx="301800" cy="286131"/>
          </a:xfrm>
          <a:prstGeom prst="rect">
            <a:avLst/>
          </a:prstGeom>
          <a:noFill/>
          <a:ln>
            <a:noFill/>
          </a:ln>
        </p:spPr>
      </p:pic>
      <p:pic>
        <p:nvPicPr>
          <p:cNvPr id="399" name="Google Shape;399;p32"/>
          <p:cNvPicPr preferRelativeResize="0"/>
          <p:nvPr/>
        </p:nvPicPr>
        <p:blipFill>
          <a:blip r:embed="rId7">
            <a:alphaModFix/>
          </a:blip>
          <a:stretch>
            <a:fillRect/>
          </a:stretch>
        </p:blipFill>
        <p:spPr>
          <a:xfrm>
            <a:off x="3776125" y="3946990"/>
            <a:ext cx="301800" cy="286131"/>
          </a:xfrm>
          <a:prstGeom prst="rect">
            <a:avLst/>
          </a:prstGeom>
          <a:noFill/>
          <a:ln>
            <a:noFill/>
          </a:ln>
        </p:spPr>
      </p:pic>
      <p:pic>
        <p:nvPicPr>
          <p:cNvPr id="400" name="Google Shape;400;p32"/>
          <p:cNvPicPr preferRelativeResize="0"/>
          <p:nvPr/>
        </p:nvPicPr>
        <p:blipFill>
          <a:blip r:embed="rId7">
            <a:alphaModFix/>
          </a:blip>
          <a:stretch>
            <a:fillRect/>
          </a:stretch>
        </p:blipFill>
        <p:spPr>
          <a:xfrm>
            <a:off x="3776125" y="4592678"/>
            <a:ext cx="301800" cy="2861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3"/>
          <p:cNvPicPr preferRelativeResize="0"/>
          <p:nvPr/>
        </p:nvPicPr>
        <p:blipFill>
          <a:blip r:embed="rId3">
            <a:alphaModFix/>
          </a:blip>
          <a:stretch>
            <a:fillRect/>
          </a:stretch>
        </p:blipFill>
        <p:spPr>
          <a:xfrm>
            <a:off x="10028650" y="6152128"/>
            <a:ext cx="2079752" cy="643500"/>
          </a:xfrm>
          <a:prstGeom prst="rect">
            <a:avLst/>
          </a:prstGeom>
          <a:noFill/>
          <a:ln>
            <a:noFill/>
          </a:ln>
        </p:spPr>
      </p:pic>
      <p:sp>
        <p:nvSpPr>
          <p:cNvPr id="406" name="Google Shape;406;p33"/>
          <p:cNvSpPr txBox="1">
            <a:spLocks noGrp="1"/>
          </p:cNvSpPr>
          <p:nvPr>
            <p:ph type="title"/>
          </p:nvPr>
        </p:nvSpPr>
        <p:spPr>
          <a:xfrm>
            <a:off x="662644" y="217925"/>
            <a:ext cx="10696800" cy="3507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200" b="0">
                <a:latin typeface="Montserrat Black"/>
                <a:ea typeface="Montserrat Black"/>
                <a:cs typeface="Montserrat Black"/>
                <a:sym typeface="Montserrat Black"/>
              </a:rPr>
              <a:t>Phân loại Số lượng đơn hàng và Doanh thu theo yếu tố nhân khẩu học</a:t>
            </a:r>
            <a:endParaRPr sz="2200" b="0">
              <a:latin typeface="Montserrat Black"/>
              <a:ea typeface="Montserrat Black"/>
              <a:cs typeface="Montserrat Black"/>
              <a:sym typeface="Montserrat Black"/>
            </a:endParaRPr>
          </a:p>
        </p:txBody>
      </p:sp>
      <p:pic>
        <p:nvPicPr>
          <p:cNvPr id="407" name="Google Shape;407;p33"/>
          <p:cNvPicPr preferRelativeResize="0"/>
          <p:nvPr/>
        </p:nvPicPr>
        <p:blipFill>
          <a:blip r:embed="rId4">
            <a:alphaModFix/>
          </a:blip>
          <a:stretch>
            <a:fillRect/>
          </a:stretch>
        </p:blipFill>
        <p:spPr>
          <a:xfrm>
            <a:off x="662650" y="687762"/>
            <a:ext cx="10353551" cy="548248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34"/>
          <p:cNvPicPr preferRelativeResize="0"/>
          <p:nvPr/>
        </p:nvPicPr>
        <p:blipFill>
          <a:blip r:embed="rId3">
            <a:alphaModFix/>
          </a:blip>
          <a:stretch>
            <a:fillRect/>
          </a:stretch>
        </p:blipFill>
        <p:spPr>
          <a:xfrm>
            <a:off x="10028650" y="6152128"/>
            <a:ext cx="2079752" cy="643500"/>
          </a:xfrm>
          <a:prstGeom prst="rect">
            <a:avLst/>
          </a:prstGeom>
          <a:noFill/>
          <a:ln>
            <a:noFill/>
          </a:ln>
        </p:spPr>
      </p:pic>
      <p:sp>
        <p:nvSpPr>
          <p:cNvPr id="413" name="Google Shape;413;p34"/>
          <p:cNvSpPr/>
          <p:nvPr/>
        </p:nvSpPr>
        <p:spPr>
          <a:xfrm>
            <a:off x="-2190425" y="1539300"/>
            <a:ext cx="6147000" cy="5684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4" name="Google Shape;414;p34"/>
          <p:cNvPicPr preferRelativeResize="0"/>
          <p:nvPr/>
        </p:nvPicPr>
        <p:blipFill>
          <a:blip r:embed="rId4">
            <a:alphaModFix/>
          </a:blip>
          <a:stretch>
            <a:fillRect/>
          </a:stretch>
        </p:blipFill>
        <p:spPr>
          <a:xfrm>
            <a:off x="0" y="2465276"/>
            <a:ext cx="3305550" cy="3832725"/>
          </a:xfrm>
          <a:prstGeom prst="rect">
            <a:avLst/>
          </a:prstGeom>
          <a:noFill/>
          <a:ln>
            <a:noFill/>
          </a:ln>
        </p:spPr>
      </p:pic>
      <p:sp>
        <p:nvSpPr>
          <p:cNvPr id="415" name="Google Shape;415;p34"/>
          <p:cNvSpPr txBox="1">
            <a:spLocks noGrp="1"/>
          </p:cNvSpPr>
          <p:nvPr>
            <p:ph type="title"/>
          </p:nvPr>
        </p:nvSpPr>
        <p:spPr>
          <a:xfrm>
            <a:off x="1439023" y="267900"/>
            <a:ext cx="7092900" cy="7509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2400" b="0">
                <a:latin typeface="Montserrat Black"/>
                <a:ea typeface="Montserrat Black"/>
                <a:cs typeface="Montserrat Black"/>
                <a:sym typeface="Montserrat Black"/>
              </a:rPr>
              <a:t>Phân loại số lượng đơn hàng và</a:t>
            </a:r>
            <a:endParaRPr sz="2400" b="0">
              <a:latin typeface="Montserrat Black"/>
              <a:ea typeface="Montserrat Black"/>
              <a:cs typeface="Montserrat Black"/>
              <a:sym typeface="Montserrat Black"/>
            </a:endParaRPr>
          </a:p>
          <a:p>
            <a:pPr marL="12700" lvl="0" indent="0" algn="l" rtl="0">
              <a:lnSpc>
                <a:spcPct val="100000"/>
              </a:lnSpc>
              <a:spcBef>
                <a:spcPts val="0"/>
              </a:spcBef>
              <a:spcAft>
                <a:spcPts val="0"/>
              </a:spcAft>
              <a:buNone/>
            </a:pPr>
            <a:r>
              <a:rPr lang="en-US" sz="2400" b="0">
                <a:latin typeface="Montserrat Black"/>
                <a:ea typeface="Montserrat Black"/>
                <a:cs typeface="Montserrat Black"/>
                <a:sym typeface="Montserrat Black"/>
              </a:rPr>
              <a:t>Doanh thu theo yếu nhân khẩu học</a:t>
            </a:r>
            <a:endParaRPr sz="2400" b="0">
              <a:latin typeface="Montserrat Black"/>
              <a:ea typeface="Montserrat Black"/>
              <a:cs typeface="Montserrat Black"/>
              <a:sym typeface="Montserrat Black"/>
            </a:endParaRPr>
          </a:p>
        </p:txBody>
      </p:sp>
      <p:sp>
        <p:nvSpPr>
          <p:cNvPr id="416" name="Google Shape;416;p34"/>
          <p:cNvSpPr/>
          <p:nvPr/>
        </p:nvSpPr>
        <p:spPr>
          <a:xfrm>
            <a:off x="5309750" y="1769463"/>
            <a:ext cx="5706600" cy="1131600"/>
          </a:xfrm>
          <a:prstGeom prst="flowChartAlternateProcess">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600">
                <a:solidFill>
                  <a:srgbClr val="CC1F2D"/>
                </a:solidFill>
                <a:latin typeface="Montserrat Black"/>
                <a:ea typeface="Montserrat Black"/>
                <a:cs typeface="Montserrat Black"/>
                <a:sym typeface="Montserrat Black"/>
              </a:rPr>
              <a:t>Đơn hàng và Doanh thu theo </a:t>
            </a:r>
            <a:endParaRPr sz="2600">
              <a:solidFill>
                <a:srgbClr val="CC1F2D"/>
              </a:solidFill>
              <a:latin typeface="Montserrat Black"/>
              <a:ea typeface="Montserrat Black"/>
              <a:cs typeface="Montserrat Black"/>
              <a:sym typeface="Montserrat Black"/>
            </a:endParaRPr>
          </a:p>
          <a:p>
            <a:pPr marL="0" lvl="0" indent="0" algn="ctr" rtl="0">
              <a:spcBef>
                <a:spcPts val="0"/>
              </a:spcBef>
              <a:spcAft>
                <a:spcPts val="0"/>
              </a:spcAft>
              <a:buClr>
                <a:schemeClr val="dk1"/>
              </a:buClr>
              <a:buSzPts val="1100"/>
              <a:buFont typeface="Arial"/>
              <a:buNone/>
            </a:pPr>
            <a:r>
              <a:rPr lang="en-US" sz="2600">
                <a:solidFill>
                  <a:srgbClr val="CC1F2D"/>
                </a:solidFill>
                <a:latin typeface="Montserrat Black"/>
                <a:ea typeface="Montserrat Black"/>
                <a:cs typeface="Montserrat Black"/>
                <a:sym typeface="Montserrat Black"/>
              </a:rPr>
              <a:t>tập khách hàng</a:t>
            </a:r>
            <a:endParaRPr sz="2600">
              <a:solidFill>
                <a:srgbClr val="CC1F2D"/>
              </a:solidFill>
              <a:latin typeface="Montserrat Black"/>
              <a:ea typeface="Montserrat Black"/>
              <a:cs typeface="Montserrat Black"/>
              <a:sym typeface="Montserrat Black"/>
            </a:endParaRPr>
          </a:p>
        </p:txBody>
      </p:sp>
      <p:sp>
        <p:nvSpPr>
          <p:cNvPr id="417" name="Google Shape;417;p34"/>
          <p:cNvSpPr txBox="1"/>
          <p:nvPr/>
        </p:nvSpPr>
        <p:spPr>
          <a:xfrm>
            <a:off x="5062000" y="3948000"/>
            <a:ext cx="64050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solidFill>
                  <a:schemeClr val="lt1"/>
                </a:solidFill>
                <a:latin typeface="Montserrat Medium"/>
                <a:ea typeface="Montserrat Medium"/>
                <a:cs typeface="Montserrat Medium"/>
                <a:sym typeface="Montserrat Medium"/>
              </a:rPr>
              <a:t>Nhóm khách hàng đóng góp phần lớn doanh thu là nhóm có trình độ đại học và sau đại học</a:t>
            </a:r>
            <a:endParaRPr sz="1600">
              <a:solidFill>
                <a:schemeClr val="lt1"/>
              </a:solidFill>
              <a:latin typeface="Montserrat Medium"/>
              <a:ea typeface="Montserrat Medium"/>
              <a:cs typeface="Montserrat Medium"/>
              <a:sym typeface="Montserrat Medium"/>
            </a:endParaRPr>
          </a:p>
        </p:txBody>
      </p:sp>
      <p:sp>
        <p:nvSpPr>
          <p:cNvPr id="418" name="Google Shape;418;p34"/>
          <p:cNvSpPr txBox="1"/>
          <p:nvPr/>
        </p:nvSpPr>
        <p:spPr>
          <a:xfrm>
            <a:off x="5062000" y="4841225"/>
            <a:ext cx="688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Montserrat Medium"/>
                <a:ea typeface="Montserrat Medium"/>
                <a:cs typeface="Montserrat Medium"/>
                <a:sym typeface="Montserrat Medium"/>
              </a:rPr>
              <a:t>Nhóm khách hàng trong gia đình có từ 2 đến 3 thành viên là nhóm đóng góp nhiều nhất cho doanh thu</a:t>
            </a:r>
            <a:endParaRPr sz="1600">
              <a:solidFill>
                <a:schemeClr val="lt1"/>
              </a:solidFill>
              <a:latin typeface="Montserrat Medium"/>
              <a:ea typeface="Montserrat Medium"/>
              <a:cs typeface="Montserrat Medium"/>
              <a:sym typeface="Montserrat Medium"/>
            </a:endParaRPr>
          </a:p>
        </p:txBody>
      </p:sp>
      <p:pic>
        <p:nvPicPr>
          <p:cNvPr id="419" name="Google Shape;419;p34"/>
          <p:cNvPicPr preferRelativeResize="0"/>
          <p:nvPr/>
        </p:nvPicPr>
        <p:blipFill>
          <a:blip r:embed="rId5">
            <a:alphaModFix/>
          </a:blip>
          <a:stretch>
            <a:fillRect/>
          </a:stretch>
        </p:blipFill>
        <p:spPr>
          <a:xfrm>
            <a:off x="507625" y="356775"/>
            <a:ext cx="750900" cy="750900"/>
          </a:xfrm>
          <a:prstGeom prst="rect">
            <a:avLst/>
          </a:prstGeom>
          <a:noFill/>
          <a:ln>
            <a:noFill/>
          </a:ln>
        </p:spPr>
      </p:pic>
      <p:pic>
        <p:nvPicPr>
          <p:cNvPr id="420" name="Google Shape;420;p34"/>
          <p:cNvPicPr preferRelativeResize="0"/>
          <p:nvPr/>
        </p:nvPicPr>
        <p:blipFill>
          <a:blip r:embed="rId6">
            <a:alphaModFix/>
          </a:blip>
          <a:stretch>
            <a:fillRect/>
          </a:stretch>
        </p:blipFill>
        <p:spPr>
          <a:xfrm>
            <a:off x="4547650" y="4126850"/>
            <a:ext cx="416875" cy="416875"/>
          </a:xfrm>
          <a:prstGeom prst="rect">
            <a:avLst/>
          </a:prstGeom>
          <a:noFill/>
          <a:ln>
            <a:noFill/>
          </a:ln>
        </p:spPr>
      </p:pic>
      <p:pic>
        <p:nvPicPr>
          <p:cNvPr id="421" name="Google Shape;421;p34"/>
          <p:cNvPicPr preferRelativeResize="0"/>
          <p:nvPr/>
        </p:nvPicPr>
        <p:blipFill>
          <a:blip r:embed="rId6">
            <a:alphaModFix/>
          </a:blip>
          <a:stretch>
            <a:fillRect/>
          </a:stretch>
        </p:blipFill>
        <p:spPr>
          <a:xfrm>
            <a:off x="4547650" y="5020075"/>
            <a:ext cx="416875" cy="416875"/>
          </a:xfrm>
          <a:prstGeom prst="rect">
            <a:avLst/>
          </a:prstGeom>
          <a:noFill/>
          <a:ln>
            <a:noFill/>
          </a:ln>
        </p:spPr>
      </p:pic>
      <p:sp>
        <p:nvSpPr>
          <p:cNvPr id="422" name="Google Shape;422;p34"/>
          <p:cNvSpPr txBox="1"/>
          <p:nvPr/>
        </p:nvSpPr>
        <p:spPr>
          <a:xfrm>
            <a:off x="5125500" y="3246900"/>
            <a:ext cx="64050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600">
                <a:solidFill>
                  <a:schemeClr val="lt1"/>
                </a:solidFill>
                <a:latin typeface="Montserrat Medium"/>
                <a:ea typeface="Montserrat Medium"/>
                <a:cs typeface="Montserrat Medium"/>
                <a:sym typeface="Montserrat Medium"/>
              </a:rPr>
              <a:t>Độ tuổi chi tiêu nhiều nhất cho App là từ 22 - 26 tuổi</a:t>
            </a:r>
            <a:endParaRPr sz="1600">
              <a:solidFill>
                <a:schemeClr val="lt1"/>
              </a:solidFill>
              <a:latin typeface="Montserrat Medium"/>
              <a:ea typeface="Montserrat Medium"/>
              <a:cs typeface="Montserrat Medium"/>
              <a:sym typeface="Montserrat Medium"/>
            </a:endParaRPr>
          </a:p>
        </p:txBody>
      </p:sp>
      <p:pic>
        <p:nvPicPr>
          <p:cNvPr id="423" name="Google Shape;423;p34"/>
          <p:cNvPicPr preferRelativeResize="0"/>
          <p:nvPr/>
        </p:nvPicPr>
        <p:blipFill>
          <a:blip r:embed="rId6">
            <a:alphaModFix/>
          </a:blip>
          <a:stretch>
            <a:fillRect/>
          </a:stretch>
        </p:blipFill>
        <p:spPr>
          <a:xfrm>
            <a:off x="4547650" y="3261125"/>
            <a:ext cx="416875" cy="41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p:nvPr/>
        </p:nvSpPr>
        <p:spPr>
          <a:xfrm>
            <a:off x="2564950" y="408000"/>
            <a:ext cx="6384300" cy="6042000"/>
          </a:xfrm>
          <a:prstGeom prst="ellipse">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2727900" y="568000"/>
            <a:ext cx="6072900" cy="5717400"/>
          </a:xfrm>
          <a:prstGeom prst="ellipse">
            <a:avLst/>
          </a:prstGeom>
          <a:solidFill>
            <a:schemeClr val="lt1"/>
          </a:solidFill>
          <a:ln w="28575" cap="flat" cmpd="sng">
            <a:solidFill>
              <a:srgbClr val="CC1F2D"/>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txBox="1"/>
          <p:nvPr/>
        </p:nvSpPr>
        <p:spPr>
          <a:xfrm>
            <a:off x="3318950" y="1866350"/>
            <a:ext cx="47847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b="1">
                <a:solidFill>
                  <a:srgbClr val="CC1F2D"/>
                </a:solidFill>
                <a:latin typeface="Montserrat"/>
                <a:ea typeface="Montserrat"/>
                <a:cs typeface="Montserrat"/>
                <a:sym typeface="Montserrat"/>
              </a:rPr>
              <a:t>Phân Tích Dữ Liệu </a:t>
            </a:r>
            <a:endParaRPr sz="1500" b="1">
              <a:solidFill>
                <a:srgbClr val="CC1F2D"/>
              </a:solidFill>
              <a:latin typeface="Montserrat"/>
              <a:ea typeface="Montserrat"/>
              <a:cs typeface="Montserrat"/>
              <a:sym typeface="Montserrat"/>
            </a:endParaRPr>
          </a:p>
        </p:txBody>
      </p:sp>
      <p:sp>
        <p:nvSpPr>
          <p:cNvPr id="431" name="Google Shape;431;p35"/>
          <p:cNvSpPr txBox="1"/>
          <p:nvPr/>
        </p:nvSpPr>
        <p:spPr>
          <a:xfrm>
            <a:off x="3113600" y="3134313"/>
            <a:ext cx="5195400" cy="846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000" b="1">
                <a:latin typeface="Montserrat"/>
                <a:ea typeface="Montserrat"/>
                <a:cs typeface="Montserrat"/>
                <a:sym typeface="Montserrat"/>
              </a:rPr>
              <a:t>Hướng 4 : </a:t>
            </a:r>
            <a:endParaRPr sz="2000" b="1">
              <a:latin typeface="Montserrat"/>
              <a:ea typeface="Montserrat"/>
              <a:cs typeface="Montserrat"/>
              <a:sym typeface="Montserrat"/>
            </a:endParaRPr>
          </a:p>
          <a:p>
            <a:pPr marL="0" lvl="0" indent="0" algn="ctr" rtl="0">
              <a:lnSpc>
                <a:spcPct val="115000"/>
              </a:lnSpc>
              <a:spcBef>
                <a:spcPts val="0"/>
              </a:spcBef>
              <a:spcAft>
                <a:spcPts val="0"/>
              </a:spcAft>
              <a:buNone/>
            </a:pPr>
            <a:r>
              <a:rPr lang="en-US" sz="2000" b="1">
                <a:latin typeface="Montserrat"/>
                <a:ea typeface="Montserrat"/>
                <a:cs typeface="Montserrat"/>
                <a:sym typeface="Montserrat"/>
              </a:rPr>
              <a:t>Phân tích doanh thu theo khu vực</a:t>
            </a:r>
            <a:endParaRPr sz="2000" b="1">
              <a:latin typeface="Montserrat"/>
              <a:ea typeface="Montserrat"/>
              <a:cs typeface="Montserrat"/>
              <a:sym typeface="Montserrat"/>
            </a:endParaRPr>
          </a:p>
        </p:txBody>
      </p:sp>
      <p:sp>
        <p:nvSpPr>
          <p:cNvPr id="432" name="Google Shape;432;p35"/>
          <p:cNvSpPr/>
          <p:nvPr/>
        </p:nvSpPr>
        <p:spPr>
          <a:xfrm>
            <a:off x="9363750" y="212525"/>
            <a:ext cx="1970100" cy="14220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505975" y="5102050"/>
            <a:ext cx="1970100" cy="14220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1413775" y="5722050"/>
            <a:ext cx="1062300" cy="6435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9226225" y="408000"/>
            <a:ext cx="1062300" cy="643500"/>
          </a:xfrm>
          <a:prstGeom prst="parallelogram">
            <a:avLst>
              <a:gd name="adj" fmla="val 110413"/>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6" name="Google Shape;436;p35"/>
          <p:cNvPicPr preferRelativeResize="0"/>
          <p:nvPr/>
        </p:nvPicPr>
        <p:blipFill>
          <a:blip r:embed="rId3">
            <a:alphaModFix/>
          </a:blip>
          <a:stretch>
            <a:fillRect/>
          </a:stretch>
        </p:blipFill>
        <p:spPr>
          <a:xfrm>
            <a:off x="9984225" y="5974403"/>
            <a:ext cx="2079752" cy="643500"/>
          </a:xfrm>
          <a:prstGeom prst="rect">
            <a:avLst/>
          </a:prstGeom>
          <a:noFill/>
          <a:ln>
            <a:noFill/>
          </a:ln>
        </p:spPr>
      </p:pic>
      <p:pic>
        <p:nvPicPr>
          <p:cNvPr id="437" name="Google Shape;437;p35"/>
          <p:cNvPicPr preferRelativeResize="0"/>
          <p:nvPr/>
        </p:nvPicPr>
        <p:blipFill>
          <a:blip r:embed="rId4">
            <a:alphaModFix/>
          </a:blip>
          <a:stretch>
            <a:fillRect/>
          </a:stretch>
        </p:blipFill>
        <p:spPr>
          <a:xfrm>
            <a:off x="4378248" y="4040175"/>
            <a:ext cx="2941375" cy="1543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36"/>
          <p:cNvPicPr preferRelativeResize="0"/>
          <p:nvPr/>
        </p:nvPicPr>
        <p:blipFill rotWithShape="1">
          <a:blip r:embed="rId3">
            <a:alphaModFix/>
          </a:blip>
          <a:srcRect t="5784"/>
          <a:stretch/>
        </p:blipFill>
        <p:spPr>
          <a:xfrm>
            <a:off x="581400" y="1693700"/>
            <a:ext cx="5695201" cy="4760250"/>
          </a:xfrm>
          <a:prstGeom prst="rect">
            <a:avLst/>
          </a:prstGeom>
          <a:noFill/>
          <a:ln>
            <a:noFill/>
          </a:ln>
        </p:spPr>
      </p:pic>
      <p:pic>
        <p:nvPicPr>
          <p:cNvPr id="443" name="Google Shape;443;p36"/>
          <p:cNvPicPr preferRelativeResize="0"/>
          <p:nvPr/>
        </p:nvPicPr>
        <p:blipFill>
          <a:blip r:embed="rId4">
            <a:alphaModFix/>
          </a:blip>
          <a:stretch>
            <a:fillRect/>
          </a:stretch>
        </p:blipFill>
        <p:spPr>
          <a:xfrm>
            <a:off x="10112250" y="3"/>
            <a:ext cx="2079752" cy="643500"/>
          </a:xfrm>
          <a:prstGeom prst="rect">
            <a:avLst/>
          </a:prstGeom>
          <a:noFill/>
          <a:ln>
            <a:noFill/>
          </a:ln>
        </p:spPr>
      </p:pic>
      <p:sp>
        <p:nvSpPr>
          <p:cNvPr id="444" name="Google Shape;444;p36"/>
          <p:cNvSpPr txBox="1">
            <a:spLocks noGrp="1"/>
          </p:cNvSpPr>
          <p:nvPr>
            <p:ph type="title"/>
          </p:nvPr>
        </p:nvSpPr>
        <p:spPr>
          <a:xfrm>
            <a:off x="87463" y="138589"/>
            <a:ext cx="7998300" cy="504900"/>
          </a:xfrm>
          <a:prstGeom prst="rect">
            <a:avLst/>
          </a:prstGeom>
          <a:noFill/>
          <a:ln>
            <a:noFill/>
          </a:ln>
        </p:spPr>
        <p:txBody>
          <a:bodyPr spcFirstLastPara="1" wrap="square" lIns="0" tIns="12075" rIns="0" bIns="0" anchor="t" anchorCtr="0">
            <a:spAutoFit/>
          </a:bodyPr>
          <a:lstStyle/>
          <a:p>
            <a:pPr marL="12700" lvl="0" indent="0" algn="l" rtl="0">
              <a:lnSpc>
                <a:spcPct val="100000"/>
              </a:lnSpc>
              <a:spcBef>
                <a:spcPts val="0"/>
              </a:spcBef>
              <a:spcAft>
                <a:spcPts val="0"/>
              </a:spcAft>
              <a:buNone/>
            </a:pPr>
            <a:r>
              <a:rPr lang="en-US" sz="3200" b="0">
                <a:latin typeface="Montserrat Black"/>
                <a:ea typeface="Montserrat Black"/>
                <a:cs typeface="Montserrat Black"/>
                <a:sym typeface="Montserrat Black"/>
              </a:rPr>
              <a:t>Phân tích doanh thu theo khu vực</a:t>
            </a:r>
            <a:endParaRPr sz="3200" b="0">
              <a:latin typeface="Montserrat Black"/>
              <a:ea typeface="Montserrat Black"/>
              <a:cs typeface="Montserrat Black"/>
              <a:sym typeface="Montserrat Black"/>
            </a:endParaRPr>
          </a:p>
        </p:txBody>
      </p:sp>
      <p:sp>
        <p:nvSpPr>
          <p:cNvPr id="445" name="Google Shape;445;p36"/>
          <p:cNvSpPr/>
          <p:nvPr/>
        </p:nvSpPr>
        <p:spPr>
          <a:xfrm>
            <a:off x="0" y="796688"/>
            <a:ext cx="1676100" cy="73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txBox="1"/>
          <p:nvPr/>
        </p:nvSpPr>
        <p:spPr>
          <a:xfrm>
            <a:off x="1482600" y="1116338"/>
            <a:ext cx="3892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lt1"/>
                </a:solidFill>
                <a:latin typeface="Montserrat Black"/>
                <a:ea typeface="Montserrat Black"/>
                <a:cs typeface="Montserrat Black"/>
                <a:sym typeface="Montserrat Black"/>
              </a:rPr>
              <a:t>Top 10 bang có doanh thu cao nhất</a:t>
            </a:r>
            <a:endParaRPr sz="1500">
              <a:solidFill>
                <a:schemeClr val="lt1"/>
              </a:solidFill>
              <a:latin typeface="Montserrat Black"/>
              <a:ea typeface="Montserrat Black"/>
              <a:cs typeface="Montserrat Black"/>
              <a:sym typeface="Montserrat Black"/>
            </a:endParaRPr>
          </a:p>
        </p:txBody>
      </p:sp>
      <p:pic>
        <p:nvPicPr>
          <p:cNvPr id="447" name="Google Shape;447;p36"/>
          <p:cNvPicPr preferRelativeResize="0"/>
          <p:nvPr/>
        </p:nvPicPr>
        <p:blipFill rotWithShape="1">
          <a:blip r:embed="rId5">
            <a:alphaModFix/>
          </a:blip>
          <a:srcRect t="4761"/>
          <a:stretch/>
        </p:blipFill>
        <p:spPr>
          <a:xfrm>
            <a:off x="7089850" y="1700050"/>
            <a:ext cx="4338126" cy="4760250"/>
          </a:xfrm>
          <a:prstGeom prst="rect">
            <a:avLst/>
          </a:prstGeom>
          <a:noFill/>
          <a:ln>
            <a:noFill/>
          </a:ln>
        </p:spPr>
      </p:pic>
      <p:sp>
        <p:nvSpPr>
          <p:cNvPr id="448" name="Google Shape;448;p36"/>
          <p:cNvSpPr txBox="1"/>
          <p:nvPr/>
        </p:nvSpPr>
        <p:spPr>
          <a:xfrm>
            <a:off x="7790413" y="1077375"/>
            <a:ext cx="2937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lt1"/>
                </a:solidFill>
                <a:latin typeface="Montserrat Black"/>
                <a:ea typeface="Montserrat Black"/>
                <a:cs typeface="Montserrat Black"/>
                <a:sym typeface="Montserrat Black"/>
              </a:rPr>
              <a:t>Tổng doanh thu theo bang</a:t>
            </a:r>
            <a:endParaRPr sz="1500">
              <a:solidFill>
                <a:schemeClr val="lt1"/>
              </a:solidFill>
              <a:latin typeface="Montserrat Black"/>
              <a:ea typeface="Montserrat Black"/>
              <a:cs typeface="Montserrat Black"/>
              <a:sym typeface="Montserrat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7"/>
          <p:cNvSpPr txBox="1">
            <a:spLocks noGrp="1"/>
          </p:cNvSpPr>
          <p:nvPr>
            <p:ph type="title"/>
          </p:nvPr>
        </p:nvSpPr>
        <p:spPr>
          <a:xfrm>
            <a:off x="87463" y="138589"/>
            <a:ext cx="7998300" cy="504900"/>
          </a:xfrm>
          <a:prstGeom prst="rect">
            <a:avLst/>
          </a:prstGeom>
          <a:noFill/>
          <a:ln>
            <a:noFill/>
          </a:ln>
        </p:spPr>
        <p:txBody>
          <a:bodyPr spcFirstLastPara="1" wrap="square" lIns="0" tIns="12075" rIns="0" bIns="0" anchor="t" anchorCtr="0">
            <a:spAutoFit/>
          </a:bodyPr>
          <a:lstStyle/>
          <a:p>
            <a:pPr marL="12700" lvl="0" indent="0" algn="l" rtl="0">
              <a:lnSpc>
                <a:spcPct val="100000"/>
              </a:lnSpc>
              <a:spcBef>
                <a:spcPts val="0"/>
              </a:spcBef>
              <a:spcAft>
                <a:spcPts val="0"/>
              </a:spcAft>
              <a:buNone/>
            </a:pPr>
            <a:r>
              <a:rPr lang="en-US" sz="3200" b="0">
                <a:latin typeface="Montserrat Black"/>
                <a:ea typeface="Montserrat Black"/>
                <a:cs typeface="Montserrat Black"/>
                <a:sym typeface="Montserrat Black"/>
              </a:rPr>
              <a:t>Phân tích doanh thu theo khu vực</a:t>
            </a:r>
            <a:endParaRPr sz="3200" b="0">
              <a:latin typeface="Montserrat Black"/>
              <a:ea typeface="Montserrat Black"/>
              <a:cs typeface="Montserrat Black"/>
              <a:sym typeface="Montserrat Black"/>
            </a:endParaRPr>
          </a:p>
        </p:txBody>
      </p:sp>
      <p:pic>
        <p:nvPicPr>
          <p:cNvPr id="454" name="Google Shape;454;p37"/>
          <p:cNvPicPr preferRelativeResize="0"/>
          <p:nvPr/>
        </p:nvPicPr>
        <p:blipFill rotWithShape="1">
          <a:blip r:embed="rId3">
            <a:alphaModFix/>
          </a:blip>
          <a:srcRect l="4078" t="4764" r="2793" b="4664"/>
          <a:stretch/>
        </p:blipFill>
        <p:spPr>
          <a:xfrm>
            <a:off x="1165125" y="1700050"/>
            <a:ext cx="4338124" cy="4760248"/>
          </a:xfrm>
          <a:prstGeom prst="rect">
            <a:avLst/>
          </a:prstGeom>
          <a:noFill/>
          <a:ln>
            <a:noFill/>
          </a:ln>
        </p:spPr>
      </p:pic>
      <p:pic>
        <p:nvPicPr>
          <p:cNvPr id="455" name="Google Shape;455;p37"/>
          <p:cNvPicPr preferRelativeResize="0"/>
          <p:nvPr/>
        </p:nvPicPr>
        <p:blipFill rotWithShape="1">
          <a:blip r:embed="rId4">
            <a:alphaModFix/>
          </a:blip>
          <a:srcRect t="4761"/>
          <a:stretch/>
        </p:blipFill>
        <p:spPr>
          <a:xfrm>
            <a:off x="7089850" y="1700050"/>
            <a:ext cx="4338126" cy="4760250"/>
          </a:xfrm>
          <a:prstGeom prst="rect">
            <a:avLst/>
          </a:prstGeom>
          <a:noFill/>
          <a:ln>
            <a:noFill/>
          </a:ln>
        </p:spPr>
      </p:pic>
      <p:sp>
        <p:nvSpPr>
          <p:cNvPr id="456" name="Google Shape;456;p37"/>
          <p:cNvSpPr txBox="1"/>
          <p:nvPr/>
        </p:nvSpPr>
        <p:spPr>
          <a:xfrm>
            <a:off x="377850" y="1077375"/>
            <a:ext cx="5364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lt1"/>
                </a:solidFill>
                <a:latin typeface="Montserrat Black"/>
                <a:ea typeface="Montserrat Black"/>
                <a:cs typeface="Montserrat Black"/>
                <a:sym typeface="Montserrat Black"/>
              </a:rPr>
              <a:t>GDP bình quân đầu người 2020 (Theo Wikipedia)</a:t>
            </a:r>
            <a:endParaRPr sz="1500">
              <a:solidFill>
                <a:schemeClr val="lt1"/>
              </a:solidFill>
              <a:latin typeface="Montserrat Black"/>
              <a:ea typeface="Montserrat Black"/>
              <a:cs typeface="Montserrat Black"/>
              <a:sym typeface="Montserrat Black"/>
            </a:endParaRPr>
          </a:p>
        </p:txBody>
      </p:sp>
      <p:pic>
        <p:nvPicPr>
          <p:cNvPr id="457" name="Google Shape;457;p37"/>
          <p:cNvPicPr preferRelativeResize="0"/>
          <p:nvPr/>
        </p:nvPicPr>
        <p:blipFill>
          <a:blip r:embed="rId5">
            <a:alphaModFix/>
          </a:blip>
          <a:stretch>
            <a:fillRect/>
          </a:stretch>
        </p:blipFill>
        <p:spPr>
          <a:xfrm>
            <a:off x="10112250" y="3"/>
            <a:ext cx="2079752" cy="643500"/>
          </a:xfrm>
          <a:prstGeom prst="rect">
            <a:avLst/>
          </a:prstGeom>
          <a:noFill/>
          <a:ln>
            <a:noFill/>
          </a:ln>
        </p:spPr>
      </p:pic>
      <p:sp>
        <p:nvSpPr>
          <p:cNvPr id="458" name="Google Shape;458;p37"/>
          <p:cNvSpPr/>
          <p:nvPr/>
        </p:nvSpPr>
        <p:spPr>
          <a:xfrm>
            <a:off x="0" y="796688"/>
            <a:ext cx="1676100" cy="73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txBox="1"/>
          <p:nvPr/>
        </p:nvSpPr>
        <p:spPr>
          <a:xfrm>
            <a:off x="7790413" y="1077375"/>
            <a:ext cx="2937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lt1"/>
                </a:solidFill>
                <a:latin typeface="Montserrat Black"/>
                <a:ea typeface="Montserrat Black"/>
                <a:cs typeface="Montserrat Black"/>
                <a:sym typeface="Montserrat Black"/>
              </a:rPr>
              <a:t>Tổng doanh thu theo bang</a:t>
            </a:r>
            <a:endParaRPr sz="1500">
              <a:solidFill>
                <a:schemeClr val="lt1"/>
              </a:solidFill>
              <a:latin typeface="Montserrat Black"/>
              <a:ea typeface="Montserrat Black"/>
              <a:cs typeface="Montserrat Black"/>
              <a:sym typeface="Montserrat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8"/>
          <p:cNvSpPr/>
          <p:nvPr/>
        </p:nvSpPr>
        <p:spPr>
          <a:xfrm>
            <a:off x="2903850" y="405700"/>
            <a:ext cx="6384300" cy="6042000"/>
          </a:xfrm>
          <a:prstGeom prst="ellipse">
            <a:avLst/>
          </a:prstGeom>
          <a:solidFill>
            <a:schemeClr val="lt1"/>
          </a:solidFill>
          <a:ln w="28575" cap="flat" cmpd="sng">
            <a:solidFill>
              <a:schemeClr val="lt1"/>
            </a:solidFill>
            <a:prstDash val="solid"/>
            <a:round/>
            <a:headEnd type="none" w="sm" len="sm"/>
            <a:tailEnd type="none" w="sm" len="sm"/>
          </a:ln>
          <a:effectLst>
            <a:outerShdw blurRad="57150" dist="19050" dir="54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3066800" y="565700"/>
            <a:ext cx="6072900" cy="5717400"/>
          </a:xfrm>
          <a:prstGeom prst="ellipse">
            <a:avLst/>
          </a:prstGeom>
          <a:solidFill>
            <a:schemeClr val="lt1"/>
          </a:solidFill>
          <a:ln w="28575" cap="flat" cmpd="sng">
            <a:solidFill>
              <a:srgbClr val="CC1F2D"/>
            </a:solidFill>
            <a:prstDash val="dashDot"/>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endParaRPr sz="3500">
              <a:latin typeface="Montserrat Black"/>
              <a:ea typeface="Montserrat Black"/>
              <a:cs typeface="Montserrat Black"/>
              <a:sym typeface="Montserrat Black"/>
            </a:endParaRPr>
          </a:p>
        </p:txBody>
      </p:sp>
      <p:sp>
        <p:nvSpPr>
          <p:cNvPr id="467" name="Google Shape;467;p38"/>
          <p:cNvSpPr/>
          <p:nvPr/>
        </p:nvSpPr>
        <p:spPr>
          <a:xfrm>
            <a:off x="0" y="3263800"/>
            <a:ext cx="2904000" cy="3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9288000" y="3234100"/>
            <a:ext cx="2904000" cy="3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txBox="1"/>
          <p:nvPr/>
        </p:nvSpPr>
        <p:spPr>
          <a:xfrm>
            <a:off x="2666900" y="3337850"/>
            <a:ext cx="6072900" cy="1770000"/>
          </a:xfrm>
          <a:prstGeom prst="rect">
            <a:avLst/>
          </a:prstGeom>
          <a:noFill/>
          <a:ln>
            <a:noFill/>
          </a:ln>
        </p:spPr>
        <p:txBody>
          <a:bodyPr spcFirstLastPara="1" wrap="square" lIns="91425" tIns="91425" rIns="91425" bIns="91425" anchor="t" anchorCtr="0">
            <a:spAutoFit/>
          </a:bodyPr>
          <a:lstStyle/>
          <a:p>
            <a:pPr marL="914400" lvl="0" indent="0" algn="ctr" rtl="0">
              <a:spcBef>
                <a:spcPts val="0"/>
              </a:spcBef>
              <a:spcAft>
                <a:spcPts val="0"/>
              </a:spcAft>
              <a:buNone/>
            </a:pPr>
            <a:r>
              <a:rPr lang="en-US" sz="3200">
                <a:solidFill>
                  <a:srgbClr val="CC1F2D"/>
                </a:solidFill>
                <a:latin typeface="Montserrat Black"/>
                <a:ea typeface="Montserrat Black"/>
                <a:cs typeface="Montserrat Black"/>
                <a:sym typeface="Montserrat Black"/>
              </a:rPr>
              <a:t>3. Tổng kết và đề xuất chiến lược kinh doanh</a:t>
            </a:r>
            <a:endParaRPr sz="3200">
              <a:solidFill>
                <a:srgbClr val="CC1F2D"/>
              </a:solidFill>
              <a:latin typeface="Montserrat Black"/>
              <a:ea typeface="Montserrat Black"/>
              <a:cs typeface="Montserrat Black"/>
              <a:sym typeface="Montserrat Black"/>
            </a:endParaRPr>
          </a:p>
          <a:p>
            <a:pPr marL="914400" lvl="0" indent="0" algn="l" rtl="0">
              <a:spcBef>
                <a:spcPts val="0"/>
              </a:spcBef>
              <a:spcAft>
                <a:spcPts val="0"/>
              </a:spcAft>
              <a:buNone/>
            </a:pPr>
            <a:endParaRPr sz="3900">
              <a:solidFill>
                <a:srgbClr val="CC1F2D"/>
              </a:solidFill>
              <a:latin typeface="Montserrat Black"/>
              <a:ea typeface="Montserrat Black"/>
              <a:cs typeface="Montserrat Black"/>
              <a:sym typeface="Montserrat Black"/>
            </a:endParaRPr>
          </a:p>
        </p:txBody>
      </p:sp>
      <p:pic>
        <p:nvPicPr>
          <p:cNvPr id="470" name="Google Shape;470;p38"/>
          <p:cNvPicPr preferRelativeResize="0"/>
          <p:nvPr/>
        </p:nvPicPr>
        <p:blipFill>
          <a:blip r:embed="rId3">
            <a:alphaModFix/>
          </a:blip>
          <a:stretch>
            <a:fillRect/>
          </a:stretch>
        </p:blipFill>
        <p:spPr>
          <a:xfrm>
            <a:off x="5022813" y="1087725"/>
            <a:ext cx="2146375" cy="2146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9"/>
          <p:cNvSpPr txBox="1">
            <a:spLocks noGrp="1"/>
          </p:cNvSpPr>
          <p:nvPr>
            <p:ph type="title"/>
          </p:nvPr>
        </p:nvSpPr>
        <p:spPr>
          <a:xfrm>
            <a:off x="1257900" y="386425"/>
            <a:ext cx="9676200" cy="504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b="0">
                <a:latin typeface="Montserrat Black"/>
                <a:ea typeface="Montserrat Black"/>
                <a:cs typeface="Montserrat Black"/>
                <a:sym typeface="Montserrat Black"/>
              </a:rPr>
              <a:t>Tổng kết và đề xuất chiến lược kinh doanh</a:t>
            </a:r>
            <a:endParaRPr sz="3200" b="0">
              <a:latin typeface="Montserrat Black"/>
              <a:ea typeface="Montserrat Black"/>
              <a:cs typeface="Montserrat Black"/>
              <a:sym typeface="Montserrat Black"/>
            </a:endParaRPr>
          </a:p>
        </p:txBody>
      </p:sp>
      <p:sp>
        <p:nvSpPr>
          <p:cNvPr id="476" name="Google Shape;476;p39"/>
          <p:cNvSpPr txBox="1"/>
          <p:nvPr/>
        </p:nvSpPr>
        <p:spPr>
          <a:xfrm>
            <a:off x="1554000" y="2510463"/>
            <a:ext cx="10638000" cy="352200"/>
          </a:xfrm>
          <a:prstGeom prst="rect">
            <a:avLst/>
          </a:prstGeom>
          <a:noFill/>
          <a:ln>
            <a:noFill/>
          </a:ln>
        </p:spPr>
        <p:txBody>
          <a:bodyPr spcFirstLastPara="1" wrap="square" lIns="0" tIns="43800" rIns="0" bIns="0" anchor="t" anchorCtr="0">
            <a:spAutoFit/>
          </a:bodyPr>
          <a:lstStyle/>
          <a:p>
            <a:pPr marL="0" marR="5080" lvl="0" indent="0" algn="l" rtl="0">
              <a:lnSpc>
                <a:spcPct val="107722"/>
              </a:lnSpc>
              <a:spcBef>
                <a:spcPts val="345"/>
              </a:spcBef>
              <a:spcAft>
                <a:spcPts val="0"/>
              </a:spcAft>
              <a:buClr>
                <a:schemeClr val="dk1"/>
              </a:buClr>
              <a:buSzPts val="1800"/>
              <a:buFont typeface="Calibri"/>
              <a:buNone/>
            </a:pPr>
            <a:endParaRPr sz="2000" b="1">
              <a:solidFill>
                <a:schemeClr val="lt1"/>
              </a:solidFill>
              <a:latin typeface="Montserrat"/>
              <a:ea typeface="Montserrat"/>
              <a:cs typeface="Montserrat"/>
              <a:sym typeface="Montserrat"/>
            </a:endParaRPr>
          </a:p>
        </p:txBody>
      </p:sp>
      <p:pic>
        <p:nvPicPr>
          <p:cNvPr id="477" name="Google Shape;477;p39"/>
          <p:cNvPicPr preferRelativeResize="0"/>
          <p:nvPr/>
        </p:nvPicPr>
        <p:blipFill>
          <a:blip r:embed="rId3">
            <a:alphaModFix/>
          </a:blip>
          <a:stretch>
            <a:fillRect/>
          </a:stretch>
        </p:blipFill>
        <p:spPr>
          <a:xfrm>
            <a:off x="9999050" y="6122528"/>
            <a:ext cx="2079752" cy="643500"/>
          </a:xfrm>
          <a:prstGeom prst="rect">
            <a:avLst/>
          </a:prstGeom>
          <a:noFill/>
          <a:ln>
            <a:noFill/>
          </a:ln>
        </p:spPr>
      </p:pic>
      <p:sp>
        <p:nvSpPr>
          <p:cNvPr id="478" name="Google Shape;478;p39"/>
          <p:cNvSpPr/>
          <p:nvPr/>
        </p:nvSpPr>
        <p:spPr>
          <a:xfrm>
            <a:off x="4644450" y="1028975"/>
            <a:ext cx="2903100" cy="69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txBox="1"/>
          <p:nvPr/>
        </p:nvSpPr>
        <p:spPr>
          <a:xfrm>
            <a:off x="1554000" y="4233863"/>
            <a:ext cx="9101700" cy="78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US" sz="1800" b="1">
                <a:solidFill>
                  <a:schemeClr val="lt1"/>
                </a:solidFill>
                <a:latin typeface="Montserrat"/>
                <a:ea typeface="Montserrat"/>
                <a:cs typeface="Montserrat"/>
                <a:sym typeface="Montserrat"/>
              </a:rPr>
              <a:t>Xem xét kế hoạch công việc hằng ngày và những ngày cuối tuần để có sự sắp xếp hợp lý</a:t>
            </a:r>
            <a:endParaRPr sz="1800" b="1">
              <a:solidFill>
                <a:schemeClr val="lt1"/>
              </a:solidFill>
              <a:latin typeface="Montserrat"/>
              <a:ea typeface="Montserrat"/>
              <a:cs typeface="Montserrat"/>
              <a:sym typeface="Montserrat"/>
            </a:endParaRPr>
          </a:p>
        </p:txBody>
      </p:sp>
      <p:sp>
        <p:nvSpPr>
          <p:cNvPr id="480" name="Google Shape;480;p39"/>
          <p:cNvSpPr txBox="1"/>
          <p:nvPr/>
        </p:nvSpPr>
        <p:spPr>
          <a:xfrm>
            <a:off x="1554000" y="3587563"/>
            <a:ext cx="9445800" cy="461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US" sz="1800" b="1">
                <a:solidFill>
                  <a:schemeClr val="lt1"/>
                </a:solidFill>
                <a:latin typeface="Montserrat"/>
                <a:ea typeface="Montserrat"/>
                <a:cs typeface="Montserrat"/>
                <a:sym typeface="Montserrat"/>
              </a:rPr>
              <a:t>Chuẩn bị tốt mọi thứ cần thiết trước mùa lễ hội vào tháng 10 và tháng 11</a:t>
            </a:r>
            <a:endParaRPr sz="1800" b="1">
              <a:solidFill>
                <a:schemeClr val="lt1"/>
              </a:solidFill>
              <a:latin typeface="Montserrat"/>
              <a:ea typeface="Montserrat"/>
              <a:cs typeface="Montserrat"/>
              <a:sym typeface="Montserrat"/>
            </a:endParaRPr>
          </a:p>
        </p:txBody>
      </p:sp>
      <p:sp>
        <p:nvSpPr>
          <p:cNvPr id="481" name="Google Shape;481;p39"/>
          <p:cNvSpPr txBox="1"/>
          <p:nvPr/>
        </p:nvSpPr>
        <p:spPr>
          <a:xfrm>
            <a:off x="1554000" y="5130913"/>
            <a:ext cx="9445800" cy="78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US" sz="1800" b="1">
                <a:solidFill>
                  <a:schemeClr val="lt1"/>
                </a:solidFill>
                <a:latin typeface="Montserrat"/>
                <a:ea typeface="Montserrat"/>
                <a:cs typeface="Montserrat"/>
                <a:sym typeface="Montserrat"/>
              </a:rPr>
              <a:t>Nghiên cứu để áp dụng các điểm khác biệt tạo nên kết quả tốt ở một số nhà hàng và thành phố </a:t>
            </a:r>
            <a:endParaRPr sz="1800" b="1">
              <a:solidFill>
                <a:schemeClr val="lt1"/>
              </a:solidFill>
              <a:latin typeface="Montserrat"/>
              <a:ea typeface="Montserrat"/>
              <a:cs typeface="Montserrat"/>
              <a:sym typeface="Montserrat"/>
            </a:endParaRPr>
          </a:p>
        </p:txBody>
      </p:sp>
      <p:sp>
        <p:nvSpPr>
          <p:cNvPr id="482" name="Google Shape;482;p39"/>
          <p:cNvSpPr txBox="1"/>
          <p:nvPr/>
        </p:nvSpPr>
        <p:spPr>
          <a:xfrm>
            <a:off x="1563100" y="1529950"/>
            <a:ext cx="9445800" cy="78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US" sz="1800" b="1">
                <a:solidFill>
                  <a:schemeClr val="lt1"/>
                </a:solidFill>
                <a:latin typeface="Montserrat"/>
                <a:ea typeface="Montserrat"/>
                <a:cs typeface="Montserrat"/>
                <a:sym typeface="Montserrat"/>
              </a:rPr>
              <a:t>Tập trung vào các món ăn có giá thấp và nghiên cứu để điều chỉnh giá các món ăn có giá quá cao</a:t>
            </a:r>
            <a:endParaRPr sz="1800" b="1">
              <a:solidFill>
                <a:schemeClr val="lt1"/>
              </a:solidFill>
              <a:latin typeface="Montserrat"/>
              <a:ea typeface="Montserrat"/>
              <a:cs typeface="Montserrat"/>
              <a:sym typeface="Montserrat"/>
            </a:endParaRPr>
          </a:p>
        </p:txBody>
      </p:sp>
      <p:sp>
        <p:nvSpPr>
          <p:cNvPr id="483" name="Google Shape;483;p39"/>
          <p:cNvSpPr txBox="1"/>
          <p:nvPr/>
        </p:nvSpPr>
        <p:spPr>
          <a:xfrm>
            <a:off x="1563100" y="2603375"/>
            <a:ext cx="9445800" cy="78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US" sz="1800" b="1">
                <a:solidFill>
                  <a:schemeClr val="lt1"/>
                </a:solidFill>
                <a:latin typeface="Montserrat"/>
                <a:ea typeface="Montserrat"/>
                <a:cs typeface="Montserrat"/>
                <a:sym typeface="Montserrat"/>
              </a:rPr>
              <a:t>Tập trung cải thiện và nâng cao chất lượng dịch vụ cho nhóm khách hàng chính và mở rộng thêm tập khách hàng trong tương lai.</a:t>
            </a:r>
            <a:endParaRPr sz="1800" b="1">
              <a:solidFill>
                <a:schemeClr val="lt1"/>
              </a:solidFill>
              <a:latin typeface="Montserrat"/>
              <a:ea typeface="Montserrat"/>
              <a:cs typeface="Montserrat"/>
              <a:sym typeface="Montserrat"/>
            </a:endParaRPr>
          </a:p>
        </p:txBody>
      </p:sp>
      <p:pic>
        <p:nvPicPr>
          <p:cNvPr id="484" name="Google Shape;484;p39"/>
          <p:cNvPicPr preferRelativeResize="0"/>
          <p:nvPr/>
        </p:nvPicPr>
        <p:blipFill>
          <a:blip r:embed="rId4">
            <a:alphaModFix/>
          </a:blip>
          <a:stretch>
            <a:fillRect/>
          </a:stretch>
        </p:blipFill>
        <p:spPr>
          <a:xfrm>
            <a:off x="1115838" y="1713763"/>
            <a:ext cx="438150" cy="438150"/>
          </a:xfrm>
          <a:prstGeom prst="rect">
            <a:avLst/>
          </a:prstGeom>
          <a:noFill/>
          <a:ln>
            <a:noFill/>
          </a:ln>
        </p:spPr>
      </p:pic>
      <p:pic>
        <p:nvPicPr>
          <p:cNvPr id="485" name="Google Shape;485;p39"/>
          <p:cNvPicPr preferRelativeResize="0"/>
          <p:nvPr/>
        </p:nvPicPr>
        <p:blipFill>
          <a:blip r:embed="rId4">
            <a:alphaModFix/>
          </a:blip>
          <a:stretch>
            <a:fillRect/>
          </a:stretch>
        </p:blipFill>
        <p:spPr>
          <a:xfrm>
            <a:off x="1115838" y="2765263"/>
            <a:ext cx="438150" cy="438150"/>
          </a:xfrm>
          <a:prstGeom prst="rect">
            <a:avLst/>
          </a:prstGeom>
          <a:noFill/>
          <a:ln>
            <a:noFill/>
          </a:ln>
        </p:spPr>
      </p:pic>
      <p:pic>
        <p:nvPicPr>
          <p:cNvPr id="486" name="Google Shape;486;p39"/>
          <p:cNvPicPr preferRelativeResize="0"/>
          <p:nvPr/>
        </p:nvPicPr>
        <p:blipFill>
          <a:blip r:embed="rId4">
            <a:alphaModFix/>
          </a:blip>
          <a:stretch>
            <a:fillRect/>
          </a:stretch>
        </p:blipFill>
        <p:spPr>
          <a:xfrm>
            <a:off x="1115838" y="3572725"/>
            <a:ext cx="438150" cy="438150"/>
          </a:xfrm>
          <a:prstGeom prst="rect">
            <a:avLst/>
          </a:prstGeom>
          <a:noFill/>
          <a:ln>
            <a:noFill/>
          </a:ln>
        </p:spPr>
      </p:pic>
      <p:pic>
        <p:nvPicPr>
          <p:cNvPr id="487" name="Google Shape;487;p39"/>
          <p:cNvPicPr preferRelativeResize="0"/>
          <p:nvPr/>
        </p:nvPicPr>
        <p:blipFill>
          <a:blip r:embed="rId4">
            <a:alphaModFix/>
          </a:blip>
          <a:stretch>
            <a:fillRect/>
          </a:stretch>
        </p:blipFill>
        <p:spPr>
          <a:xfrm>
            <a:off x="1115850" y="4337075"/>
            <a:ext cx="438150" cy="438150"/>
          </a:xfrm>
          <a:prstGeom prst="rect">
            <a:avLst/>
          </a:prstGeom>
          <a:noFill/>
          <a:ln>
            <a:noFill/>
          </a:ln>
        </p:spPr>
      </p:pic>
      <p:pic>
        <p:nvPicPr>
          <p:cNvPr id="488" name="Google Shape;488;p39"/>
          <p:cNvPicPr preferRelativeResize="0"/>
          <p:nvPr/>
        </p:nvPicPr>
        <p:blipFill>
          <a:blip r:embed="rId4">
            <a:alphaModFix/>
          </a:blip>
          <a:stretch>
            <a:fillRect/>
          </a:stretch>
        </p:blipFill>
        <p:spPr>
          <a:xfrm>
            <a:off x="1115850" y="5314913"/>
            <a:ext cx="438150" cy="438150"/>
          </a:xfrm>
          <a:prstGeom prst="rect">
            <a:avLst/>
          </a:prstGeom>
          <a:noFill/>
          <a:ln>
            <a:noFill/>
          </a:ln>
        </p:spPr>
      </p:pic>
      <p:sp>
        <p:nvSpPr>
          <p:cNvPr id="489" name="Google Shape;489;p39"/>
          <p:cNvSpPr/>
          <p:nvPr/>
        </p:nvSpPr>
        <p:spPr>
          <a:xfrm>
            <a:off x="1416100" y="1541613"/>
            <a:ext cx="9864900" cy="7803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391550" y="2603363"/>
            <a:ext cx="9864900" cy="7803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1391700" y="3560963"/>
            <a:ext cx="9864900" cy="4617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1391700" y="4186625"/>
            <a:ext cx="9864900" cy="7803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391700" y="5130913"/>
            <a:ext cx="9864900" cy="7803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40"/>
          <p:cNvPicPr preferRelativeResize="0"/>
          <p:nvPr/>
        </p:nvPicPr>
        <p:blipFill>
          <a:blip r:embed="rId3">
            <a:alphaModFix/>
          </a:blip>
          <a:stretch>
            <a:fillRect/>
          </a:stretch>
        </p:blipFill>
        <p:spPr>
          <a:xfrm>
            <a:off x="9999050" y="6122528"/>
            <a:ext cx="2079752" cy="643500"/>
          </a:xfrm>
          <a:prstGeom prst="rect">
            <a:avLst/>
          </a:prstGeom>
          <a:noFill/>
          <a:ln>
            <a:noFill/>
          </a:ln>
        </p:spPr>
      </p:pic>
      <p:sp>
        <p:nvSpPr>
          <p:cNvPr id="500" name="Google Shape;500;p40"/>
          <p:cNvSpPr txBox="1">
            <a:spLocks noGrp="1"/>
          </p:cNvSpPr>
          <p:nvPr>
            <p:ph type="title"/>
          </p:nvPr>
        </p:nvSpPr>
        <p:spPr>
          <a:xfrm>
            <a:off x="5109050" y="312375"/>
            <a:ext cx="2373600" cy="504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b="0">
                <a:latin typeface="Montserrat Black"/>
                <a:ea typeface="Montserrat Black"/>
                <a:cs typeface="Montserrat Black"/>
                <a:sym typeface="Montserrat Black"/>
              </a:rPr>
              <a:t>Tài liệu</a:t>
            </a:r>
            <a:endParaRPr sz="3200" b="0">
              <a:latin typeface="Montserrat Black"/>
              <a:ea typeface="Montserrat Black"/>
              <a:cs typeface="Montserrat Black"/>
              <a:sym typeface="Montserrat Black"/>
            </a:endParaRPr>
          </a:p>
        </p:txBody>
      </p:sp>
      <p:sp>
        <p:nvSpPr>
          <p:cNvPr id="501" name="Google Shape;501;p40"/>
          <p:cNvSpPr/>
          <p:nvPr/>
        </p:nvSpPr>
        <p:spPr>
          <a:xfrm>
            <a:off x="5438500" y="984550"/>
            <a:ext cx="977700" cy="57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txBox="1"/>
          <p:nvPr/>
        </p:nvSpPr>
        <p:spPr>
          <a:xfrm>
            <a:off x="714425" y="1900200"/>
            <a:ext cx="9761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Montserrat Black"/>
                <a:ea typeface="Montserrat Black"/>
                <a:cs typeface="Montserrat Black"/>
                <a:sym typeface="Montserrat Black"/>
              </a:rPr>
              <a:t>Nguồn Data: </a:t>
            </a:r>
            <a:r>
              <a:rPr lang="en-US" sz="1600" u="sng">
                <a:solidFill>
                  <a:schemeClr val="lt1"/>
                </a:solidFill>
                <a:latin typeface="Montserrat Black"/>
                <a:ea typeface="Montserrat Black"/>
                <a:cs typeface="Montserrat Black"/>
                <a:sym typeface="Montserrat Black"/>
                <a:hlinkClick r:id="rId4">
                  <a:extLst>
                    <a:ext uri="{A12FA001-AC4F-418D-AE19-62706E023703}">
                      <ahyp:hlinkClr xmlns:ahyp="http://schemas.microsoft.com/office/drawing/2018/hyperlinkcolor" val="tx"/>
                    </a:ext>
                  </a:extLst>
                </a:hlinkClick>
              </a:rPr>
              <a:t>https://www.kaggle.com/datasets/anas123siddiqui/zomato-database</a:t>
            </a:r>
            <a:endParaRPr sz="1600">
              <a:solidFill>
                <a:schemeClr val="lt1"/>
              </a:solidFill>
              <a:latin typeface="Montserrat Black"/>
              <a:ea typeface="Montserrat Black"/>
              <a:cs typeface="Montserrat Black"/>
              <a:sym typeface="Montserrat Black"/>
            </a:endParaRPr>
          </a:p>
        </p:txBody>
      </p:sp>
      <p:cxnSp>
        <p:nvCxnSpPr>
          <p:cNvPr id="503" name="Google Shape;503;p40"/>
          <p:cNvCxnSpPr/>
          <p:nvPr/>
        </p:nvCxnSpPr>
        <p:spPr>
          <a:xfrm>
            <a:off x="-12350" y="3189650"/>
            <a:ext cx="2636700" cy="3658500"/>
          </a:xfrm>
          <a:prstGeom prst="straightConnector1">
            <a:avLst/>
          </a:prstGeom>
          <a:noFill/>
          <a:ln w="9525" cap="flat" cmpd="sng">
            <a:solidFill>
              <a:schemeClr val="lt1"/>
            </a:solidFill>
            <a:prstDash val="solid"/>
            <a:round/>
            <a:headEnd type="none" w="med" len="med"/>
            <a:tailEnd type="none" w="med" len="med"/>
          </a:ln>
        </p:spPr>
      </p:cxnSp>
      <p:cxnSp>
        <p:nvCxnSpPr>
          <p:cNvPr id="504" name="Google Shape;504;p40"/>
          <p:cNvCxnSpPr/>
          <p:nvPr/>
        </p:nvCxnSpPr>
        <p:spPr>
          <a:xfrm>
            <a:off x="-12350" y="2493475"/>
            <a:ext cx="3228900" cy="4384500"/>
          </a:xfrm>
          <a:prstGeom prst="straightConnector1">
            <a:avLst/>
          </a:prstGeom>
          <a:noFill/>
          <a:ln w="9525" cap="flat" cmpd="sng">
            <a:solidFill>
              <a:schemeClr val="lt1"/>
            </a:solidFill>
            <a:prstDash val="solid"/>
            <a:round/>
            <a:headEnd type="none" w="med" len="med"/>
            <a:tailEnd type="none" w="med" len="med"/>
          </a:ln>
        </p:spPr>
      </p:cxnSp>
      <p:cxnSp>
        <p:nvCxnSpPr>
          <p:cNvPr id="505" name="Google Shape;505;p40"/>
          <p:cNvCxnSpPr/>
          <p:nvPr/>
        </p:nvCxnSpPr>
        <p:spPr>
          <a:xfrm>
            <a:off x="10578300" y="49575"/>
            <a:ext cx="1673700" cy="1688400"/>
          </a:xfrm>
          <a:prstGeom prst="straightConnector1">
            <a:avLst/>
          </a:prstGeom>
          <a:noFill/>
          <a:ln w="9525" cap="flat" cmpd="sng">
            <a:solidFill>
              <a:schemeClr val="lt1"/>
            </a:solidFill>
            <a:prstDash val="solid"/>
            <a:round/>
            <a:headEnd type="none" w="med" len="med"/>
            <a:tailEnd type="none" w="med" len="med"/>
          </a:ln>
        </p:spPr>
      </p:cxnSp>
      <p:cxnSp>
        <p:nvCxnSpPr>
          <p:cNvPr id="506" name="Google Shape;506;p40"/>
          <p:cNvCxnSpPr/>
          <p:nvPr/>
        </p:nvCxnSpPr>
        <p:spPr>
          <a:xfrm>
            <a:off x="9999050" y="-43800"/>
            <a:ext cx="2340300" cy="2375100"/>
          </a:xfrm>
          <a:prstGeom prst="straightConnector1">
            <a:avLst/>
          </a:prstGeom>
          <a:noFill/>
          <a:ln w="9525" cap="flat" cmpd="sng">
            <a:solidFill>
              <a:schemeClr val="lt1"/>
            </a:solidFill>
            <a:prstDash val="solid"/>
            <a:round/>
            <a:headEnd type="none" w="med" len="med"/>
            <a:tailEnd type="none" w="med" len="med"/>
          </a:ln>
        </p:spPr>
      </p:cxnSp>
      <p:pic>
        <p:nvPicPr>
          <p:cNvPr id="507" name="Google Shape;507;p40"/>
          <p:cNvPicPr preferRelativeResize="0"/>
          <p:nvPr/>
        </p:nvPicPr>
        <p:blipFill>
          <a:blip r:embed="rId5">
            <a:alphaModFix/>
          </a:blip>
          <a:stretch>
            <a:fillRect/>
          </a:stretch>
        </p:blipFill>
        <p:spPr>
          <a:xfrm>
            <a:off x="283325" y="1900200"/>
            <a:ext cx="431100" cy="431100"/>
          </a:xfrm>
          <a:prstGeom prst="rect">
            <a:avLst/>
          </a:prstGeom>
          <a:noFill/>
          <a:ln>
            <a:noFill/>
          </a:ln>
        </p:spPr>
      </p:pic>
      <p:sp>
        <p:nvSpPr>
          <p:cNvPr id="508" name="Google Shape;508;p40"/>
          <p:cNvSpPr txBox="1"/>
          <p:nvPr/>
        </p:nvSpPr>
        <p:spPr>
          <a:xfrm>
            <a:off x="1113375" y="2533825"/>
            <a:ext cx="1130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Montserrat Black"/>
                <a:ea typeface="Montserrat Black"/>
                <a:cs typeface="Montserrat Black"/>
                <a:sym typeface="Montserrat Black"/>
              </a:rPr>
              <a:t>Xử lý dữ liệu: </a:t>
            </a:r>
            <a:r>
              <a:rPr lang="en-US" sz="1600" u="sng">
                <a:solidFill>
                  <a:schemeClr val="lt1"/>
                </a:solidFill>
                <a:latin typeface="Montserrat Black"/>
                <a:ea typeface="Montserrat Black"/>
                <a:cs typeface="Montserrat Black"/>
                <a:sym typeface="Montserrat Black"/>
                <a:hlinkClick r:id="rId6">
                  <a:extLst>
                    <a:ext uri="{A12FA001-AC4F-418D-AE19-62706E023703}">
                      <ahyp:hlinkClr xmlns:ahyp="http://schemas.microsoft.com/office/drawing/2018/hyperlinkcolor" val="tx"/>
                    </a:ext>
                  </a:extLst>
                </a:hlinkClick>
              </a:rPr>
              <a:t>https://colab.research.google.com/drive/1mYbN-WMYu0wQmxcbJTbpzBaiB5GGPH41</a:t>
            </a:r>
            <a:endParaRPr sz="1600">
              <a:solidFill>
                <a:schemeClr val="lt1"/>
              </a:solidFill>
              <a:latin typeface="Montserrat Black"/>
              <a:ea typeface="Montserrat Black"/>
              <a:cs typeface="Montserrat Black"/>
              <a:sym typeface="Montserrat Black"/>
            </a:endParaRPr>
          </a:p>
        </p:txBody>
      </p:sp>
      <p:pic>
        <p:nvPicPr>
          <p:cNvPr id="509" name="Google Shape;509;p40"/>
          <p:cNvPicPr preferRelativeResize="0"/>
          <p:nvPr/>
        </p:nvPicPr>
        <p:blipFill>
          <a:blip r:embed="rId5">
            <a:alphaModFix/>
          </a:blip>
          <a:stretch>
            <a:fillRect/>
          </a:stretch>
        </p:blipFill>
        <p:spPr>
          <a:xfrm>
            <a:off x="682275" y="2533825"/>
            <a:ext cx="431100" cy="431100"/>
          </a:xfrm>
          <a:prstGeom prst="rect">
            <a:avLst/>
          </a:prstGeom>
          <a:noFill/>
          <a:ln>
            <a:noFill/>
          </a:ln>
        </p:spPr>
      </p:pic>
      <p:pic>
        <p:nvPicPr>
          <p:cNvPr id="510" name="Google Shape;510;p40"/>
          <p:cNvPicPr preferRelativeResize="0"/>
          <p:nvPr/>
        </p:nvPicPr>
        <p:blipFill>
          <a:blip r:embed="rId5">
            <a:alphaModFix/>
          </a:blip>
          <a:stretch>
            <a:fillRect/>
          </a:stretch>
        </p:blipFill>
        <p:spPr>
          <a:xfrm>
            <a:off x="1081750" y="3137250"/>
            <a:ext cx="431100" cy="431100"/>
          </a:xfrm>
          <a:prstGeom prst="rect">
            <a:avLst/>
          </a:prstGeom>
          <a:noFill/>
          <a:ln>
            <a:noFill/>
          </a:ln>
        </p:spPr>
      </p:pic>
      <p:sp>
        <p:nvSpPr>
          <p:cNvPr id="511" name="Google Shape;511;p40"/>
          <p:cNvSpPr txBox="1"/>
          <p:nvPr/>
        </p:nvSpPr>
        <p:spPr>
          <a:xfrm>
            <a:off x="1523625" y="3091250"/>
            <a:ext cx="1074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lt1"/>
                </a:solidFill>
                <a:latin typeface="Montserrat Black"/>
                <a:ea typeface="Montserrat Black"/>
                <a:cs typeface="Montserrat Black"/>
                <a:sym typeface="Montserrat Black"/>
              </a:rPr>
              <a:t>PowerBI: </a:t>
            </a:r>
            <a:r>
              <a:rPr lang="en-US" sz="1600" u="sng">
                <a:solidFill>
                  <a:schemeClr val="lt1"/>
                </a:solidFill>
                <a:latin typeface="Montserrat Black"/>
                <a:ea typeface="Montserrat Black"/>
                <a:cs typeface="Montserrat Black"/>
                <a:sym typeface="Montserrat Black"/>
                <a:hlinkClick r:id="rId7">
                  <a:extLst>
                    <a:ext uri="{A12FA001-AC4F-418D-AE19-62706E023703}">
                      <ahyp:hlinkClr xmlns:ahyp="http://schemas.microsoft.com/office/drawing/2018/hyperlinkcolor" val="tx"/>
                    </a:ext>
                  </a:extLst>
                </a:hlinkClick>
              </a:rPr>
              <a:t>https://drive.google.com/file/d/1zPm_ZTAjw2rzejk-H3147IzuuSL-ArHe/view?usp=sharing</a:t>
            </a:r>
            <a:r>
              <a:rPr lang="en-US" sz="1600">
                <a:solidFill>
                  <a:schemeClr val="lt1"/>
                </a:solidFill>
                <a:latin typeface="Montserrat Black"/>
                <a:ea typeface="Montserrat Black"/>
                <a:cs typeface="Montserrat Black"/>
                <a:sym typeface="Montserrat Black"/>
              </a:rPr>
              <a:t> </a:t>
            </a:r>
            <a:endParaRPr sz="1600">
              <a:solidFill>
                <a:schemeClr val="lt1"/>
              </a:solidFill>
              <a:latin typeface="Montserrat Black"/>
              <a:ea typeface="Montserrat Black"/>
              <a:cs typeface="Montserrat Black"/>
              <a:sym typeface="Montserrat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41"/>
          <p:cNvPicPr preferRelativeResize="0"/>
          <p:nvPr/>
        </p:nvPicPr>
        <p:blipFill>
          <a:blip r:embed="rId3">
            <a:alphaModFix/>
          </a:blip>
          <a:stretch>
            <a:fillRect/>
          </a:stretch>
        </p:blipFill>
        <p:spPr>
          <a:xfrm>
            <a:off x="3974825" y="5003700"/>
            <a:ext cx="3934450" cy="1217350"/>
          </a:xfrm>
          <a:prstGeom prst="rect">
            <a:avLst/>
          </a:prstGeom>
          <a:noFill/>
          <a:ln>
            <a:noFill/>
          </a:ln>
        </p:spPr>
      </p:pic>
      <p:sp>
        <p:nvSpPr>
          <p:cNvPr id="518" name="Google Shape;518;p41"/>
          <p:cNvSpPr txBox="1"/>
          <p:nvPr/>
        </p:nvSpPr>
        <p:spPr>
          <a:xfrm>
            <a:off x="2319000" y="2787663"/>
            <a:ext cx="7554000" cy="2001000"/>
          </a:xfrm>
          <a:prstGeom prst="rect">
            <a:avLst/>
          </a:prstGeom>
          <a:noFill/>
          <a:ln>
            <a:noFill/>
          </a:ln>
          <a:effectLst>
            <a:outerShdw blurRad="57150" dist="19050" dir="9120000" algn="bl" rotWithShape="0">
              <a:srgbClr val="000000">
                <a:alpha val="52999"/>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5900" i="1">
                <a:solidFill>
                  <a:schemeClr val="lt1"/>
                </a:solidFill>
                <a:latin typeface="Montserrat Black"/>
                <a:ea typeface="Montserrat Black"/>
                <a:cs typeface="Montserrat Black"/>
                <a:sym typeface="Montserrat Black"/>
              </a:rPr>
              <a:t>THANK YOU </a:t>
            </a:r>
            <a:endParaRPr sz="5900" i="1">
              <a:solidFill>
                <a:schemeClr val="lt1"/>
              </a:solidFill>
              <a:latin typeface="Montserrat Black"/>
              <a:ea typeface="Montserrat Black"/>
              <a:cs typeface="Montserrat Black"/>
              <a:sym typeface="Montserrat Black"/>
            </a:endParaRPr>
          </a:p>
          <a:p>
            <a:pPr marL="0" lvl="0" indent="0" algn="ctr" rtl="0">
              <a:spcBef>
                <a:spcPts val="0"/>
              </a:spcBef>
              <a:spcAft>
                <a:spcPts val="0"/>
              </a:spcAft>
              <a:buNone/>
            </a:pPr>
            <a:r>
              <a:rPr lang="en-US" sz="5900" i="1">
                <a:solidFill>
                  <a:schemeClr val="lt1"/>
                </a:solidFill>
                <a:latin typeface="Montserrat Black"/>
                <a:ea typeface="Montserrat Black"/>
                <a:cs typeface="Montserrat Black"/>
                <a:sym typeface="Montserrat Black"/>
              </a:rPr>
              <a:t>FOR LISTENING !!!</a:t>
            </a:r>
            <a:endParaRPr sz="5900" i="1">
              <a:solidFill>
                <a:schemeClr val="lt1"/>
              </a:solidFill>
              <a:latin typeface="Montserrat Black"/>
              <a:ea typeface="Montserrat Black"/>
              <a:cs typeface="Montserrat Black"/>
              <a:sym typeface="Montserrat Black"/>
            </a:endParaRPr>
          </a:p>
        </p:txBody>
      </p:sp>
      <p:pic>
        <p:nvPicPr>
          <p:cNvPr id="519" name="Google Shape;519;p41"/>
          <p:cNvPicPr preferRelativeResize="0"/>
          <p:nvPr/>
        </p:nvPicPr>
        <p:blipFill>
          <a:blip r:embed="rId4">
            <a:alphaModFix/>
          </a:blip>
          <a:stretch>
            <a:fillRect/>
          </a:stretch>
        </p:blipFill>
        <p:spPr>
          <a:xfrm>
            <a:off x="4768975" y="812650"/>
            <a:ext cx="2457450" cy="185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5"/>
          <p:cNvSpPr/>
          <p:nvPr/>
        </p:nvSpPr>
        <p:spPr>
          <a:xfrm>
            <a:off x="2903850" y="405700"/>
            <a:ext cx="6384300" cy="6042000"/>
          </a:xfrm>
          <a:prstGeom prst="ellipse">
            <a:avLst/>
          </a:prstGeom>
          <a:solidFill>
            <a:schemeClr val="lt1"/>
          </a:solidFill>
          <a:ln w="28575" cap="flat" cmpd="sng">
            <a:solidFill>
              <a:schemeClr val="lt1"/>
            </a:solidFill>
            <a:prstDash val="solid"/>
            <a:round/>
            <a:headEnd type="none" w="sm" len="sm"/>
            <a:tailEnd type="none" w="sm" len="sm"/>
          </a:ln>
          <a:effectLst>
            <a:outerShdw blurRad="57150" dist="19050" dir="54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3066800" y="565700"/>
            <a:ext cx="6072900" cy="5717400"/>
          </a:xfrm>
          <a:prstGeom prst="ellipse">
            <a:avLst/>
          </a:prstGeom>
          <a:solidFill>
            <a:schemeClr val="lt1"/>
          </a:solidFill>
          <a:ln w="28575" cap="flat" cmpd="sng">
            <a:solidFill>
              <a:srgbClr val="CC1F2D"/>
            </a:solidFill>
            <a:prstDash val="dashDot"/>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endParaRPr sz="3500">
              <a:latin typeface="Montserrat Black"/>
              <a:ea typeface="Montserrat Black"/>
              <a:cs typeface="Montserrat Black"/>
              <a:sym typeface="Montserrat Black"/>
            </a:endParaRPr>
          </a:p>
        </p:txBody>
      </p:sp>
      <p:sp>
        <p:nvSpPr>
          <p:cNvPr id="130" name="Google Shape;130;p15"/>
          <p:cNvSpPr/>
          <p:nvPr/>
        </p:nvSpPr>
        <p:spPr>
          <a:xfrm>
            <a:off x="0" y="3263800"/>
            <a:ext cx="2904000" cy="3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9288000" y="3234100"/>
            <a:ext cx="2904000" cy="38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txBox="1"/>
          <p:nvPr/>
        </p:nvSpPr>
        <p:spPr>
          <a:xfrm>
            <a:off x="3980125" y="3456350"/>
            <a:ext cx="4557600" cy="785100"/>
          </a:xfrm>
          <a:prstGeom prst="rect">
            <a:avLst/>
          </a:prstGeom>
          <a:noFill/>
          <a:ln>
            <a:noFill/>
          </a:ln>
        </p:spPr>
        <p:txBody>
          <a:bodyPr spcFirstLastPara="1" wrap="square" lIns="91425" tIns="91425" rIns="91425" bIns="91425" anchor="t" anchorCtr="0">
            <a:spAutoFit/>
          </a:bodyPr>
          <a:lstStyle/>
          <a:p>
            <a:pPr marL="457200" lvl="0" indent="-476250" algn="ctr" rtl="0">
              <a:spcBef>
                <a:spcPts val="0"/>
              </a:spcBef>
              <a:spcAft>
                <a:spcPts val="0"/>
              </a:spcAft>
              <a:buClr>
                <a:srgbClr val="CC1F2D"/>
              </a:buClr>
              <a:buSzPts val="3900"/>
              <a:buFont typeface="Montserrat Black"/>
              <a:buAutoNum type="arabicPeriod"/>
            </a:pPr>
            <a:r>
              <a:rPr lang="en-US" sz="3900">
                <a:solidFill>
                  <a:srgbClr val="CC1F2D"/>
                </a:solidFill>
                <a:latin typeface="Montserrat Black"/>
                <a:ea typeface="Montserrat Black"/>
                <a:cs typeface="Montserrat Black"/>
                <a:sym typeface="Montserrat Black"/>
              </a:rPr>
              <a:t>TỔNG QUAN</a:t>
            </a:r>
            <a:endParaRPr sz="1800">
              <a:solidFill>
                <a:srgbClr val="CC1F2D"/>
              </a:solidFill>
            </a:endParaRPr>
          </a:p>
        </p:txBody>
      </p:sp>
      <p:pic>
        <p:nvPicPr>
          <p:cNvPr id="133" name="Google Shape;133;p15"/>
          <p:cNvPicPr preferRelativeResize="0"/>
          <p:nvPr/>
        </p:nvPicPr>
        <p:blipFill>
          <a:blip r:embed="rId3">
            <a:alphaModFix/>
          </a:blip>
          <a:stretch>
            <a:fillRect/>
          </a:stretch>
        </p:blipFill>
        <p:spPr>
          <a:xfrm>
            <a:off x="5022813" y="1087725"/>
            <a:ext cx="2146375" cy="2146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6"/>
          <p:cNvSpPr txBox="1"/>
          <p:nvPr/>
        </p:nvSpPr>
        <p:spPr>
          <a:xfrm>
            <a:off x="820763" y="3053104"/>
            <a:ext cx="5839800" cy="1347000"/>
          </a:xfrm>
          <a:prstGeom prst="rect">
            <a:avLst/>
          </a:prstGeom>
          <a:noFill/>
          <a:ln>
            <a:noFill/>
          </a:ln>
        </p:spPr>
        <p:txBody>
          <a:bodyPr spcFirstLastPara="1" wrap="square" lIns="0" tIns="43800" rIns="0" bIns="0" anchor="t" anchorCtr="0">
            <a:spAutoFit/>
          </a:bodyPr>
          <a:lstStyle/>
          <a:p>
            <a:pPr marL="0" marR="5080" lvl="0" indent="0" algn="just" rtl="0">
              <a:lnSpc>
                <a:spcPct val="107722"/>
              </a:lnSpc>
              <a:spcBef>
                <a:spcPts val="0"/>
              </a:spcBef>
              <a:spcAft>
                <a:spcPts val="0"/>
              </a:spcAft>
              <a:buNone/>
            </a:pPr>
            <a:r>
              <a:rPr lang="en-US" sz="2000">
                <a:solidFill>
                  <a:srgbClr val="FFFFFF"/>
                </a:solidFill>
                <a:latin typeface="Montserrat ExtraBold"/>
                <a:ea typeface="Montserrat ExtraBold"/>
                <a:cs typeface="Montserrat ExtraBold"/>
                <a:sym typeface="Montserrat ExtraBold"/>
              </a:rPr>
              <a:t>Zomato là một nền tảng tìm kiếm nhà hàng, cung cấp thông tin chi tiết chuyên sâu về các nhà hàng trên toàn Ấn Độ với các đánh giá và xếp hạng từ người dùng. </a:t>
            </a:r>
            <a:endParaRPr sz="2000">
              <a:solidFill>
                <a:srgbClr val="FFFFFF"/>
              </a:solidFill>
              <a:latin typeface="Arial"/>
              <a:ea typeface="Arial"/>
              <a:cs typeface="Arial"/>
              <a:sym typeface="Arial"/>
            </a:endParaRPr>
          </a:p>
        </p:txBody>
      </p:sp>
      <p:pic>
        <p:nvPicPr>
          <p:cNvPr id="139" name="Google Shape;139;p16"/>
          <p:cNvPicPr preferRelativeResize="0"/>
          <p:nvPr/>
        </p:nvPicPr>
        <p:blipFill rotWithShape="1">
          <a:blip r:embed="rId3">
            <a:alphaModFix/>
          </a:blip>
          <a:srcRect l="14061" t="4166" r="14063" b="2083"/>
          <a:stretch/>
        </p:blipFill>
        <p:spPr>
          <a:xfrm>
            <a:off x="8199975" y="1476625"/>
            <a:ext cx="3505200" cy="3429000"/>
          </a:xfrm>
          <a:prstGeom prst="roundRect">
            <a:avLst>
              <a:gd name="adj" fmla="val 8594"/>
            </a:avLst>
          </a:prstGeom>
          <a:solidFill>
            <a:srgbClr val="ECECEC"/>
          </a:solidFill>
          <a:ln>
            <a:noFill/>
          </a:ln>
          <a:effectLst>
            <a:reflection stA="38000" endPos="28000" dist="5000" dir="5400000" sy="-100000" algn="bl" rotWithShape="0"/>
          </a:effectLst>
        </p:spPr>
      </p:pic>
      <p:sp>
        <p:nvSpPr>
          <p:cNvPr id="140" name="Google Shape;140;p16"/>
          <p:cNvSpPr txBox="1"/>
          <p:nvPr/>
        </p:nvSpPr>
        <p:spPr>
          <a:xfrm>
            <a:off x="0" y="179150"/>
            <a:ext cx="2681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chemeClr val="lt1"/>
                </a:solidFill>
                <a:latin typeface="Montserrat Black"/>
                <a:ea typeface="Montserrat Black"/>
                <a:cs typeface="Montserrat Black"/>
                <a:sym typeface="Montserrat Black"/>
              </a:rPr>
              <a:t>GIỚI THIỆU</a:t>
            </a:r>
            <a:endParaRPr sz="3200">
              <a:solidFill>
                <a:schemeClr val="lt1"/>
              </a:solidFill>
              <a:latin typeface="Montserrat Black"/>
              <a:ea typeface="Montserrat Black"/>
              <a:cs typeface="Montserrat Black"/>
              <a:sym typeface="Montserrat Black"/>
            </a:endParaRPr>
          </a:p>
        </p:txBody>
      </p:sp>
      <p:pic>
        <p:nvPicPr>
          <p:cNvPr id="141" name="Google Shape;141;p16"/>
          <p:cNvPicPr preferRelativeResize="0"/>
          <p:nvPr/>
        </p:nvPicPr>
        <p:blipFill>
          <a:blip r:embed="rId4">
            <a:alphaModFix/>
          </a:blip>
          <a:stretch>
            <a:fillRect/>
          </a:stretch>
        </p:blipFill>
        <p:spPr>
          <a:xfrm>
            <a:off x="9964125" y="188303"/>
            <a:ext cx="2079752" cy="643500"/>
          </a:xfrm>
          <a:prstGeom prst="rect">
            <a:avLst/>
          </a:prstGeom>
          <a:noFill/>
          <a:ln>
            <a:noFill/>
          </a:ln>
        </p:spPr>
      </p:pic>
      <p:sp>
        <p:nvSpPr>
          <p:cNvPr id="142" name="Google Shape;142;p16"/>
          <p:cNvSpPr/>
          <p:nvPr/>
        </p:nvSpPr>
        <p:spPr>
          <a:xfrm>
            <a:off x="0" y="909350"/>
            <a:ext cx="1676100" cy="73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6"/>
          <p:cNvPicPr preferRelativeResize="0"/>
          <p:nvPr/>
        </p:nvPicPr>
        <p:blipFill>
          <a:blip r:embed="rId5">
            <a:alphaModFix/>
          </a:blip>
          <a:stretch>
            <a:fillRect/>
          </a:stretch>
        </p:blipFill>
        <p:spPr>
          <a:xfrm>
            <a:off x="3141700" y="1823075"/>
            <a:ext cx="1197949" cy="1011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72654" y="261075"/>
            <a:ext cx="5415600" cy="504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b="0">
                <a:latin typeface="Montserrat Black"/>
                <a:ea typeface="Montserrat Black"/>
                <a:cs typeface="Montserrat Black"/>
                <a:sym typeface="Montserrat Black"/>
              </a:rPr>
              <a:t>Thông tin bộ dữ liệu</a:t>
            </a:r>
            <a:endParaRPr sz="3200" b="0">
              <a:latin typeface="Montserrat Black"/>
              <a:ea typeface="Montserrat Black"/>
              <a:cs typeface="Montserrat Black"/>
              <a:sym typeface="Montserrat Black"/>
            </a:endParaRPr>
          </a:p>
        </p:txBody>
      </p:sp>
      <p:sp>
        <p:nvSpPr>
          <p:cNvPr id="149" name="Google Shape;149;p17"/>
          <p:cNvSpPr/>
          <p:nvPr/>
        </p:nvSpPr>
        <p:spPr>
          <a:xfrm>
            <a:off x="0" y="977975"/>
            <a:ext cx="1676100" cy="73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17"/>
          <p:cNvPicPr preferRelativeResize="0"/>
          <p:nvPr/>
        </p:nvPicPr>
        <p:blipFill>
          <a:blip r:embed="rId3">
            <a:alphaModFix/>
          </a:blip>
          <a:stretch>
            <a:fillRect/>
          </a:stretch>
        </p:blipFill>
        <p:spPr>
          <a:xfrm>
            <a:off x="9847075" y="5668778"/>
            <a:ext cx="2079752" cy="643500"/>
          </a:xfrm>
          <a:prstGeom prst="rect">
            <a:avLst/>
          </a:prstGeom>
          <a:noFill/>
          <a:ln>
            <a:noFill/>
          </a:ln>
        </p:spPr>
      </p:pic>
      <p:sp>
        <p:nvSpPr>
          <p:cNvPr id="151" name="Google Shape;151;p17"/>
          <p:cNvSpPr/>
          <p:nvPr/>
        </p:nvSpPr>
        <p:spPr>
          <a:xfrm>
            <a:off x="4555500" y="1180963"/>
            <a:ext cx="3081000" cy="643500"/>
          </a:xfrm>
          <a:prstGeom prst="roundRect">
            <a:avLst>
              <a:gd name="adj" fmla="val 16667"/>
            </a:avLst>
          </a:prstGeom>
          <a:solidFill>
            <a:schemeClr val="l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CC1F2D"/>
                </a:solidFill>
                <a:latin typeface="Montserrat Black"/>
                <a:ea typeface="Montserrat Black"/>
                <a:cs typeface="Montserrat Black"/>
                <a:sym typeface="Montserrat Black"/>
              </a:rPr>
              <a:t>5 TABLES</a:t>
            </a:r>
            <a:endParaRPr sz="3000">
              <a:solidFill>
                <a:srgbClr val="CC1F2D"/>
              </a:solidFill>
              <a:latin typeface="Montserrat Black"/>
              <a:ea typeface="Montserrat Black"/>
              <a:cs typeface="Montserrat Black"/>
              <a:sym typeface="Montserrat Black"/>
            </a:endParaRPr>
          </a:p>
        </p:txBody>
      </p:sp>
      <p:grpSp>
        <p:nvGrpSpPr>
          <p:cNvPr id="152" name="Google Shape;152;p17"/>
          <p:cNvGrpSpPr/>
          <p:nvPr/>
        </p:nvGrpSpPr>
        <p:grpSpPr>
          <a:xfrm>
            <a:off x="371913" y="2239775"/>
            <a:ext cx="1866300" cy="2831200"/>
            <a:chOff x="382250" y="2076900"/>
            <a:chExt cx="1866300" cy="2831200"/>
          </a:xfrm>
        </p:grpSpPr>
        <p:sp>
          <p:nvSpPr>
            <p:cNvPr id="153" name="Google Shape;153;p17"/>
            <p:cNvSpPr/>
            <p:nvPr/>
          </p:nvSpPr>
          <p:spPr>
            <a:xfrm>
              <a:off x="382250" y="2076900"/>
              <a:ext cx="1866300" cy="643500"/>
            </a:xfrm>
            <a:prstGeom prst="roundRect">
              <a:avLst>
                <a:gd name="adj" fmla="val 16667"/>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200">
                  <a:solidFill>
                    <a:srgbClr val="CC1F2D"/>
                  </a:solidFill>
                  <a:latin typeface="Montserrat Black"/>
                  <a:ea typeface="Montserrat Black"/>
                  <a:cs typeface="Montserrat Black"/>
                  <a:sym typeface="Montserrat Black"/>
                </a:rPr>
                <a:t>FOOD</a:t>
              </a:r>
              <a:endParaRPr sz="2200">
                <a:solidFill>
                  <a:srgbClr val="CC1F2D"/>
                </a:solidFill>
                <a:latin typeface="Montserrat Black"/>
                <a:ea typeface="Montserrat Black"/>
                <a:cs typeface="Montserrat Black"/>
                <a:sym typeface="Montserrat Black"/>
              </a:endParaRPr>
            </a:p>
          </p:txBody>
        </p:sp>
        <p:sp>
          <p:nvSpPr>
            <p:cNvPr id="154" name="Google Shape;154;p17"/>
            <p:cNvSpPr/>
            <p:nvPr/>
          </p:nvSpPr>
          <p:spPr>
            <a:xfrm>
              <a:off x="382250" y="2809300"/>
              <a:ext cx="1866300" cy="2098800"/>
            </a:xfrm>
            <a:prstGeom prst="roundRect">
              <a:avLst>
                <a:gd name="adj" fmla="val 5556"/>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5080" lvl="0" indent="0" algn="just" rtl="0">
                <a:lnSpc>
                  <a:spcPct val="107722"/>
                </a:lnSpc>
                <a:spcBef>
                  <a:spcPts val="0"/>
                </a:spcBef>
                <a:spcAft>
                  <a:spcPts val="0"/>
                </a:spcAft>
                <a:buNone/>
              </a:pPr>
              <a:r>
                <a:rPr lang="en-US">
                  <a:solidFill>
                    <a:srgbClr val="CC1F2D"/>
                  </a:solidFill>
                  <a:latin typeface="Montserrat ExtraBold"/>
                  <a:ea typeface="Montserrat ExtraBold"/>
                  <a:cs typeface="Montserrat ExtraBold"/>
                  <a:sym typeface="Montserrat ExtraBold"/>
                </a:rPr>
                <a:t>Chứa thông tin về tên món ăn và loại món: món chay / món mặn.</a:t>
              </a:r>
              <a:endParaRPr sz="800">
                <a:solidFill>
                  <a:srgbClr val="CC1F2D"/>
                </a:solidFill>
                <a:latin typeface="Montserrat ExtraBold"/>
                <a:ea typeface="Montserrat ExtraBold"/>
                <a:cs typeface="Montserrat ExtraBold"/>
                <a:sym typeface="Montserrat ExtraBold"/>
              </a:endParaRPr>
            </a:p>
          </p:txBody>
        </p:sp>
      </p:grpSp>
      <p:grpSp>
        <p:nvGrpSpPr>
          <p:cNvPr id="155" name="Google Shape;155;p17"/>
          <p:cNvGrpSpPr/>
          <p:nvPr/>
        </p:nvGrpSpPr>
        <p:grpSpPr>
          <a:xfrm>
            <a:off x="2767381" y="2239775"/>
            <a:ext cx="1866300" cy="2831200"/>
            <a:chOff x="2549775" y="2076900"/>
            <a:chExt cx="1866300" cy="2831200"/>
          </a:xfrm>
        </p:grpSpPr>
        <p:sp>
          <p:nvSpPr>
            <p:cNvPr id="156" name="Google Shape;156;p17"/>
            <p:cNvSpPr/>
            <p:nvPr/>
          </p:nvSpPr>
          <p:spPr>
            <a:xfrm>
              <a:off x="2549775" y="2076900"/>
              <a:ext cx="1866300" cy="643500"/>
            </a:xfrm>
            <a:prstGeom prst="roundRect">
              <a:avLst>
                <a:gd name="adj" fmla="val 16667"/>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200">
                  <a:solidFill>
                    <a:srgbClr val="CC1F2D"/>
                  </a:solidFill>
                  <a:latin typeface="Montserrat Black"/>
                  <a:ea typeface="Montserrat Black"/>
                  <a:cs typeface="Montserrat Black"/>
                  <a:sym typeface="Montserrat Black"/>
                </a:rPr>
                <a:t>MENU</a:t>
              </a:r>
              <a:endParaRPr sz="2200">
                <a:solidFill>
                  <a:srgbClr val="CC1F2D"/>
                </a:solidFill>
                <a:latin typeface="Montserrat Black"/>
                <a:ea typeface="Montserrat Black"/>
                <a:cs typeface="Montserrat Black"/>
                <a:sym typeface="Montserrat Black"/>
              </a:endParaRPr>
            </a:p>
          </p:txBody>
        </p:sp>
        <p:sp>
          <p:nvSpPr>
            <p:cNvPr id="157" name="Google Shape;157;p17"/>
            <p:cNvSpPr/>
            <p:nvPr/>
          </p:nvSpPr>
          <p:spPr>
            <a:xfrm>
              <a:off x="2549775" y="2809300"/>
              <a:ext cx="1866300" cy="2098800"/>
            </a:xfrm>
            <a:prstGeom prst="roundRect">
              <a:avLst>
                <a:gd name="adj" fmla="val 5556"/>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5080" lvl="0" indent="0" algn="just" rtl="0">
                <a:lnSpc>
                  <a:spcPct val="107722"/>
                </a:lnSpc>
                <a:spcBef>
                  <a:spcPts val="0"/>
                </a:spcBef>
                <a:spcAft>
                  <a:spcPts val="0"/>
                </a:spcAft>
                <a:buNone/>
              </a:pPr>
              <a:r>
                <a:rPr lang="en-US">
                  <a:solidFill>
                    <a:srgbClr val="CC1F2D"/>
                  </a:solidFill>
                  <a:latin typeface="Montserrat ExtraBold"/>
                  <a:ea typeface="Montserrat ExtraBold"/>
                  <a:cs typeface="Montserrat ExtraBold"/>
                  <a:sym typeface="Montserrat ExtraBold"/>
                </a:rPr>
                <a:t>Chứa thông tin về phong cách ẩm thực, tên nhà hàng, giá các món ăn,..</a:t>
              </a:r>
              <a:endParaRPr>
                <a:solidFill>
                  <a:srgbClr val="CC1F2D"/>
                </a:solidFill>
                <a:latin typeface="Montserrat ExtraBold"/>
                <a:ea typeface="Montserrat ExtraBold"/>
                <a:cs typeface="Montserrat ExtraBold"/>
                <a:sym typeface="Montserrat ExtraBold"/>
              </a:endParaRPr>
            </a:p>
          </p:txBody>
        </p:sp>
      </p:grpSp>
      <p:grpSp>
        <p:nvGrpSpPr>
          <p:cNvPr id="158" name="Google Shape;158;p17"/>
          <p:cNvGrpSpPr/>
          <p:nvPr/>
        </p:nvGrpSpPr>
        <p:grpSpPr>
          <a:xfrm>
            <a:off x="5162850" y="2239775"/>
            <a:ext cx="1866300" cy="2831200"/>
            <a:chOff x="4609425" y="2076900"/>
            <a:chExt cx="1866300" cy="2831200"/>
          </a:xfrm>
        </p:grpSpPr>
        <p:sp>
          <p:nvSpPr>
            <p:cNvPr id="159" name="Google Shape;159;p17"/>
            <p:cNvSpPr/>
            <p:nvPr/>
          </p:nvSpPr>
          <p:spPr>
            <a:xfrm>
              <a:off x="4609425" y="2076900"/>
              <a:ext cx="1866300" cy="643500"/>
            </a:xfrm>
            <a:prstGeom prst="roundRect">
              <a:avLst>
                <a:gd name="adj" fmla="val 16667"/>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200">
                  <a:solidFill>
                    <a:srgbClr val="CC1F2D"/>
                  </a:solidFill>
                  <a:latin typeface="Montserrat Black"/>
                  <a:ea typeface="Montserrat Black"/>
                  <a:cs typeface="Montserrat Black"/>
                  <a:sym typeface="Montserrat Black"/>
                </a:rPr>
                <a:t>ORDERS</a:t>
              </a:r>
              <a:endParaRPr sz="2200">
                <a:solidFill>
                  <a:srgbClr val="CC1F2D"/>
                </a:solidFill>
                <a:latin typeface="Montserrat Black"/>
                <a:ea typeface="Montserrat Black"/>
                <a:cs typeface="Montserrat Black"/>
                <a:sym typeface="Montserrat Black"/>
              </a:endParaRPr>
            </a:p>
          </p:txBody>
        </p:sp>
        <p:sp>
          <p:nvSpPr>
            <p:cNvPr id="160" name="Google Shape;160;p17"/>
            <p:cNvSpPr/>
            <p:nvPr/>
          </p:nvSpPr>
          <p:spPr>
            <a:xfrm>
              <a:off x="4609425" y="2809300"/>
              <a:ext cx="1866300" cy="2098800"/>
            </a:xfrm>
            <a:prstGeom prst="roundRect">
              <a:avLst>
                <a:gd name="adj" fmla="val 5556"/>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5080" lvl="0" indent="0" algn="just" rtl="0">
                <a:lnSpc>
                  <a:spcPct val="107722"/>
                </a:lnSpc>
                <a:spcBef>
                  <a:spcPts val="0"/>
                </a:spcBef>
                <a:spcAft>
                  <a:spcPts val="0"/>
                </a:spcAft>
                <a:buNone/>
              </a:pPr>
              <a:r>
                <a:rPr lang="en-US">
                  <a:solidFill>
                    <a:srgbClr val="CC1F2D"/>
                  </a:solidFill>
                  <a:latin typeface="Montserrat ExtraBold"/>
                  <a:ea typeface="Montserrat ExtraBold"/>
                  <a:cs typeface="Montserrat ExtraBold"/>
                  <a:sym typeface="Montserrat ExtraBold"/>
                </a:rPr>
                <a:t>Chứa thông tin về đơn đặt hàng của người dùng.</a:t>
              </a:r>
              <a:endParaRPr>
                <a:solidFill>
                  <a:srgbClr val="CC1F2D"/>
                </a:solidFill>
                <a:latin typeface="Montserrat ExtraBold"/>
                <a:ea typeface="Montserrat ExtraBold"/>
                <a:cs typeface="Montserrat ExtraBold"/>
                <a:sym typeface="Montserrat ExtraBold"/>
              </a:endParaRPr>
            </a:p>
          </p:txBody>
        </p:sp>
      </p:grpSp>
      <p:grpSp>
        <p:nvGrpSpPr>
          <p:cNvPr id="161" name="Google Shape;161;p17"/>
          <p:cNvGrpSpPr/>
          <p:nvPr/>
        </p:nvGrpSpPr>
        <p:grpSpPr>
          <a:xfrm>
            <a:off x="7558319" y="2239775"/>
            <a:ext cx="1866300" cy="2831200"/>
            <a:chOff x="6746625" y="2076900"/>
            <a:chExt cx="1866300" cy="2831200"/>
          </a:xfrm>
        </p:grpSpPr>
        <p:sp>
          <p:nvSpPr>
            <p:cNvPr id="162" name="Google Shape;162;p17"/>
            <p:cNvSpPr/>
            <p:nvPr/>
          </p:nvSpPr>
          <p:spPr>
            <a:xfrm>
              <a:off x="6746625" y="2076900"/>
              <a:ext cx="1866300" cy="643500"/>
            </a:xfrm>
            <a:prstGeom prst="roundRect">
              <a:avLst>
                <a:gd name="adj" fmla="val 16667"/>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700">
                  <a:solidFill>
                    <a:srgbClr val="CC1F2D"/>
                  </a:solidFill>
                  <a:latin typeface="Montserrat Black"/>
                  <a:ea typeface="Montserrat Black"/>
                  <a:cs typeface="Montserrat Black"/>
                  <a:sym typeface="Montserrat Black"/>
                </a:rPr>
                <a:t>RESTAURANT</a:t>
              </a:r>
              <a:endParaRPr sz="1700">
                <a:solidFill>
                  <a:srgbClr val="CC1F2D"/>
                </a:solidFill>
                <a:latin typeface="Montserrat Black"/>
                <a:ea typeface="Montserrat Black"/>
                <a:cs typeface="Montserrat Black"/>
                <a:sym typeface="Montserrat Black"/>
              </a:endParaRPr>
            </a:p>
          </p:txBody>
        </p:sp>
        <p:sp>
          <p:nvSpPr>
            <p:cNvPr id="163" name="Google Shape;163;p17"/>
            <p:cNvSpPr/>
            <p:nvPr/>
          </p:nvSpPr>
          <p:spPr>
            <a:xfrm>
              <a:off x="6746625" y="2809300"/>
              <a:ext cx="1866300" cy="2098800"/>
            </a:xfrm>
            <a:prstGeom prst="roundRect">
              <a:avLst>
                <a:gd name="adj" fmla="val 5556"/>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5080" lvl="0" indent="0" algn="just" rtl="0">
                <a:lnSpc>
                  <a:spcPct val="107722"/>
                </a:lnSpc>
                <a:spcBef>
                  <a:spcPts val="0"/>
                </a:spcBef>
                <a:spcAft>
                  <a:spcPts val="0"/>
                </a:spcAft>
                <a:buNone/>
              </a:pPr>
              <a:r>
                <a:rPr lang="en-US">
                  <a:solidFill>
                    <a:srgbClr val="CC1F2D"/>
                  </a:solidFill>
                  <a:latin typeface="Montserrat ExtraBold"/>
                  <a:ea typeface="Montserrat ExtraBold"/>
                  <a:cs typeface="Montserrat ExtraBold"/>
                  <a:sym typeface="Montserrat ExtraBold"/>
                </a:rPr>
                <a:t>Chứa thông tin về các nhà hàng có trong ứng dụng.</a:t>
              </a:r>
              <a:endParaRPr sz="800">
                <a:solidFill>
                  <a:srgbClr val="CC1F2D"/>
                </a:solidFill>
                <a:latin typeface="Montserrat ExtraBold"/>
                <a:ea typeface="Montserrat ExtraBold"/>
                <a:cs typeface="Montserrat ExtraBold"/>
                <a:sym typeface="Montserrat ExtraBold"/>
              </a:endParaRPr>
            </a:p>
          </p:txBody>
        </p:sp>
      </p:grpSp>
      <p:grpSp>
        <p:nvGrpSpPr>
          <p:cNvPr id="164" name="Google Shape;164;p17"/>
          <p:cNvGrpSpPr/>
          <p:nvPr/>
        </p:nvGrpSpPr>
        <p:grpSpPr>
          <a:xfrm>
            <a:off x="9953788" y="2239775"/>
            <a:ext cx="1866300" cy="2831200"/>
            <a:chOff x="8957900" y="2076900"/>
            <a:chExt cx="1866300" cy="2831200"/>
          </a:xfrm>
        </p:grpSpPr>
        <p:sp>
          <p:nvSpPr>
            <p:cNvPr id="165" name="Google Shape;165;p17"/>
            <p:cNvSpPr/>
            <p:nvPr/>
          </p:nvSpPr>
          <p:spPr>
            <a:xfrm>
              <a:off x="8957900" y="2076900"/>
              <a:ext cx="1866300" cy="643500"/>
            </a:xfrm>
            <a:prstGeom prst="roundRect">
              <a:avLst>
                <a:gd name="adj" fmla="val 16667"/>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200">
                  <a:solidFill>
                    <a:srgbClr val="CC1F2D"/>
                  </a:solidFill>
                  <a:latin typeface="Montserrat Black"/>
                  <a:ea typeface="Montserrat Black"/>
                  <a:cs typeface="Montserrat Black"/>
                  <a:sym typeface="Montserrat Black"/>
                </a:rPr>
                <a:t>USERS</a:t>
              </a:r>
              <a:endParaRPr sz="2200">
                <a:solidFill>
                  <a:srgbClr val="CC1F2D"/>
                </a:solidFill>
                <a:latin typeface="Montserrat Black"/>
                <a:ea typeface="Montserrat Black"/>
                <a:cs typeface="Montserrat Black"/>
                <a:sym typeface="Montserrat Black"/>
              </a:endParaRPr>
            </a:p>
          </p:txBody>
        </p:sp>
        <p:sp>
          <p:nvSpPr>
            <p:cNvPr id="166" name="Google Shape;166;p17"/>
            <p:cNvSpPr/>
            <p:nvPr/>
          </p:nvSpPr>
          <p:spPr>
            <a:xfrm>
              <a:off x="8957900" y="2809300"/>
              <a:ext cx="1866300" cy="2098800"/>
            </a:xfrm>
            <a:prstGeom prst="roundRect">
              <a:avLst>
                <a:gd name="adj" fmla="val 5556"/>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5080" lvl="0" indent="0" algn="just" rtl="0">
                <a:lnSpc>
                  <a:spcPct val="107722"/>
                </a:lnSpc>
                <a:spcBef>
                  <a:spcPts val="0"/>
                </a:spcBef>
                <a:spcAft>
                  <a:spcPts val="0"/>
                </a:spcAft>
                <a:buNone/>
              </a:pPr>
              <a:r>
                <a:rPr lang="en-US">
                  <a:solidFill>
                    <a:srgbClr val="CC1F2D"/>
                  </a:solidFill>
                  <a:latin typeface="Montserrat ExtraBold"/>
                  <a:ea typeface="Montserrat ExtraBold"/>
                  <a:cs typeface="Montserrat ExtraBold"/>
                  <a:sym typeface="Montserrat ExtraBold"/>
                </a:rPr>
                <a:t>Chứa thông tin về người dùng ứng dụng.</a:t>
              </a:r>
              <a:endParaRPr>
                <a:solidFill>
                  <a:srgbClr val="CC1F2D"/>
                </a:solidFill>
                <a:latin typeface="Montserrat ExtraBold"/>
                <a:ea typeface="Montserrat ExtraBold"/>
                <a:cs typeface="Montserrat ExtraBold"/>
                <a:sym typeface="Montserrat ExtraBold"/>
              </a:endParaRPr>
            </a:p>
            <a:p>
              <a:pPr marL="0" marR="5080" lvl="0" indent="0" algn="just" rtl="0">
                <a:lnSpc>
                  <a:spcPct val="107722"/>
                </a:lnSpc>
                <a:spcBef>
                  <a:spcPts val="0"/>
                </a:spcBef>
                <a:spcAft>
                  <a:spcPts val="0"/>
                </a:spcAft>
                <a:buNone/>
              </a:pPr>
              <a:endParaRPr>
                <a:solidFill>
                  <a:srgbClr val="CC1F2D"/>
                </a:solidFill>
                <a:latin typeface="Montserrat ExtraBold"/>
                <a:ea typeface="Montserrat ExtraBold"/>
                <a:cs typeface="Montserrat ExtraBold"/>
                <a:sym typeface="Montserrat ExtraBol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0" y="257750"/>
            <a:ext cx="4890600" cy="504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b="0">
                <a:latin typeface="Montserrat Black"/>
                <a:ea typeface="Montserrat Black"/>
                <a:cs typeface="Montserrat Black"/>
                <a:sym typeface="Montserrat Black"/>
              </a:rPr>
              <a:t>Công cụ phân tích </a:t>
            </a:r>
            <a:endParaRPr sz="3200" b="0">
              <a:latin typeface="Montserrat Black"/>
              <a:ea typeface="Montserrat Black"/>
              <a:cs typeface="Montserrat Black"/>
              <a:sym typeface="Montserrat Black"/>
            </a:endParaRPr>
          </a:p>
        </p:txBody>
      </p:sp>
      <p:sp>
        <p:nvSpPr>
          <p:cNvPr id="172" name="Google Shape;172;p18"/>
          <p:cNvSpPr txBox="1"/>
          <p:nvPr/>
        </p:nvSpPr>
        <p:spPr>
          <a:xfrm>
            <a:off x="297236" y="4758650"/>
            <a:ext cx="6538800" cy="1060200"/>
          </a:xfrm>
          <a:prstGeom prst="rect">
            <a:avLst/>
          </a:prstGeom>
          <a:noFill/>
          <a:ln>
            <a:noFill/>
          </a:ln>
        </p:spPr>
        <p:txBody>
          <a:bodyPr spcFirstLastPara="1" wrap="square" lIns="0" tIns="43800" rIns="0" bIns="0" anchor="t" anchorCtr="0">
            <a:spAutoFit/>
          </a:bodyPr>
          <a:lstStyle/>
          <a:p>
            <a:pPr marL="457200" marR="5080" lvl="0" indent="0" algn="just" rtl="0">
              <a:lnSpc>
                <a:spcPct val="115000"/>
              </a:lnSpc>
              <a:spcBef>
                <a:spcPts val="0"/>
              </a:spcBef>
              <a:spcAft>
                <a:spcPts val="0"/>
              </a:spcAft>
              <a:buNone/>
            </a:pPr>
            <a:r>
              <a:rPr lang="en-US" sz="2000">
                <a:solidFill>
                  <a:srgbClr val="FFFFFF"/>
                </a:solidFill>
                <a:latin typeface="Montserrat ExtraBold"/>
                <a:ea typeface="Montserrat ExtraBold"/>
                <a:cs typeface="Montserrat ExtraBold"/>
                <a:sym typeface="Montserrat ExtraBold"/>
              </a:rPr>
              <a:t>Các bảng sau khi được làm sạch được nhập vào Power BI để tạo ra các biểu đồ nhằm rút ra các phân tích có ý nghĩa.</a:t>
            </a:r>
            <a:endParaRPr sz="2000">
              <a:solidFill>
                <a:srgbClr val="FFFFFF"/>
              </a:solidFill>
              <a:latin typeface="Montserrat ExtraBold"/>
              <a:ea typeface="Montserrat ExtraBold"/>
              <a:cs typeface="Montserrat ExtraBold"/>
              <a:sym typeface="Montserrat ExtraBold"/>
            </a:endParaRPr>
          </a:p>
        </p:txBody>
      </p:sp>
      <p:pic>
        <p:nvPicPr>
          <p:cNvPr id="173" name="Google Shape;173;p18"/>
          <p:cNvPicPr preferRelativeResize="0"/>
          <p:nvPr/>
        </p:nvPicPr>
        <p:blipFill>
          <a:blip r:embed="rId3">
            <a:alphaModFix/>
          </a:blip>
          <a:stretch>
            <a:fillRect/>
          </a:stretch>
        </p:blipFill>
        <p:spPr>
          <a:xfrm>
            <a:off x="9964125" y="188303"/>
            <a:ext cx="2079752" cy="643500"/>
          </a:xfrm>
          <a:prstGeom prst="rect">
            <a:avLst/>
          </a:prstGeom>
          <a:noFill/>
          <a:ln>
            <a:noFill/>
          </a:ln>
        </p:spPr>
      </p:pic>
      <p:pic>
        <p:nvPicPr>
          <p:cNvPr id="174" name="Google Shape;174;p18"/>
          <p:cNvPicPr preferRelativeResize="0"/>
          <p:nvPr/>
        </p:nvPicPr>
        <p:blipFill>
          <a:blip r:embed="rId4">
            <a:alphaModFix/>
          </a:blip>
          <a:stretch>
            <a:fillRect/>
          </a:stretch>
        </p:blipFill>
        <p:spPr>
          <a:xfrm>
            <a:off x="1009225" y="1821512"/>
            <a:ext cx="1837563" cy="1837563"/>
          </a:xfrm>
          <a:prstGeom prst="rect">
            <a:avLst/>
          </a:prstGeom>
          <a:noFill/>
          <a:ln>
            <a:noFill/>
          </a:ln>
          <a:effectLst>
            <a:outerShdw blurRad="57150" dist="19050" dir="5400000" algn="bl" rotWithShape="0">
              <a:srgbClr val="000000">
                <a:alpha val="50000"/>
              </a:srgbClr>
            </a:outerShdw>
          </a:effectLst>
        </p:spPr>
      </p:pic>
      <p:pic>
        <p:nvPicPr>
          <p:cNvPr id="175" name="Google Shape;175;p18"/>
          <p:cNvPicPr preferRelativeResize="0"/>
          <p:nvPr/>
        </p:nvPicPr>
        <p:blipFill>
          <a:blip r:embed="rId5">
            <a:alphaModFix/>
          </a:blip>
          <a:stretch>
            <a:fillRect/>
          </a:stretch>
        </p:blipFill>
        <p:spPr>
          <a:xfrm>
            <a:off x="7403163" y="4718227"/>
            <a:ext cx="4491599" cy="1055636"/>
          </a:xfrm>
          <a:prstGeom prst="rect">
            <a:avLst/>
          </a:prstGeom>
          <a:noFill/>
          <a:ln>
            <a:noFill/>
          </a:ln>
          <a:effectLst>
            <a:outerShdw blurRad="57150" dist="19050" dir="5400000" algn="bl" rotWithShape="0">
              <a:srgbClr val="000000">
                <a:alpha val="50000"/>
              </a:srgbClr>
            </a:outerShdw>
          </a:effectLst>
        </p:spPr>
      </p:pic>
      <p:sp>
        <p:nvSpPr>
          <p:cNvPr id="176" name="Google Shape;176;p18"/>
          <p:cNvSpPr/>
          <p:nvPr/>
        </p:nvSpPr>
        <p:spPr>
          <a:xfrm>
            <a:off x="0" y="977975"/>
            <a:ext cx="1676100" cy="73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p:nvPr/>
        </p:nvSpPr>
        <p:spPr>
          <a:xfrm>
            <a:off x="3221625" y="2402313"/>
            <a:ext cx="7963500" cy="846600"/>
          </a:xfrm>
          <a:prstGeom prst="rect">
            <a:avLst/>
          </a:prstGeom>
          <a:noFill/>
          <a:ln>
            <a:noFill/>
          </a:ln>
        </p:spPr>
        <p:txBody>
          <a:bodyPr spcFirstLastPara="1" wrap="square" lIns="91425" tIns="91425" rIns="91425" bIns="91425" anchor="t" anchorCtr="0">
            <a:spAutoFit/>
          </a:bodyPr>
          <a:lstStyle/>
          <a:p>
            <a:pPr marL="457200" marR="5080" lvl="0" indent="0" algn="just" rtl="0">
              <a:lnSpc>
                <a:spcPct val="115000"/>
              </a:lnSpc>
              <a:spcBef>
                <a:spcPts val="0"/>
              </a:spcBef>
              <a:spcAft>
                <a:spcPts val="0"/>
              </a:spcAft>
              <a:buNone/>
            </a:pPr>
            <a:r>
              <a:rPr lang="en-US" sz="2000">
                <a:solidFill>
                  <a:schemeClr val="lt1"/>
                </a:solidFill>
                <a:latin typeface="Montserrat ExtraBold"/>
                <a:ea typeface="Montserrat ExtraBold"/>
                <a:cs typeface="Montserrat ExtraBold"/>
                <a:sym typeface="Montserrat ExtraBold"/>
              </a:rPr>
              <a:t>Trong project này, nhóm sử dụng ngôn ngữ Python cùng một số thư viện để lọc và tiền xử lý dữ liệu thô.</a:t>
            </a:r>
            <a:endParaRPr sz="2000">
              <a:latin typeface="Montserrat ExtraBold"/>
              <a:ea typeface="Montserrat ExtraBold"/>
              <a:cs typeface="Montserrat ExtraBold"/>
              <a:sym typeface="Montserrat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26428" y="237013"/>
            <a:ext cx="5022300" cy="504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b="0">
                <a:latin typeface="Montserrat Black"/>
                <a:ea typeface="Montserrat Black"/>
                <a:cs typeface="Montserrat Black"/>
                <a:sym typeface="Montserrat Black"/>
              </a:rPr>
              <a:t>Tiền xử lý dữ liệu</a:t>
            </a:r>
            <a:endParaRPr sz="3200" b="0">
              <a:latin typeface="Montserrat Black"/>
              <a:ea typeface="Montserrat Black"/>
              <a:cs typeface="Montserrat Black"/>
              <a:sym typeface="Montserrat Black"/>
            </a:endParaRPr>
          </a:p>
        </p:txBody>
      </p:sp>
      <p:sp>
        <p:nvSpPr>
          <p:cNvPr id="183" name="Google Shape;183;p19"/>
          <p:cNvSpPr txBox="1"/>
          <p:nvPr/>
        </p:nvSpPr>
        <p:spPr>
          <a:xfrm>
            <a:off x="1001050" y="1358025"/>
            <a:ext cx="7177800" cy="352200"/>
          </a:xfrm>
          <a:prstGeom prst="rect">
            <a:avLst/>
          </a:prstGeom>
          <a:noFill/>
          <a:ln>
            <a:noFill/>
          </a:ln>
        </p:spPr>
        <p:txBody>
          <a:bodyPr spcFirstLastPara="1" wrap="square" lIns="0" tIns="43800" rIns="0" bIns="0" anchor="t" anchorCtr="0">
            <a:spAutoFit/>
          </a:bodyPr>
          <a:lstStyle/>
          <a:p>
            <a:pPr marL="0" marR="5080" lvl="0" indent="0" algn="just" rtl="0">
              <a:lnSpc>
                <a:spcPct val="107722"/>
              </a:lnSpc>
              <a:spcBef>
                <a:spcPts val="0"/>
              </a:spcBef>
              <a:spcAft>
                <a:spcPts val="0"/>
              </a:spcAft>
              <a:buNone/>
            </a:pPr>
            <a:r>
              <a:rPr lang="en-US" sz="2000">
                <a:solidFill>
                  <a:srgbClr val="FFFFFF"/>
                </a:solidFill>
                <a:latin typeface="Montserrat Black"/>
                <a:ea typeface="Montserrat Black"/>
                <a:cs typeface="Montserrat Black"/>
                <a:sym typeface="Montserrat Black"/>
              </a:rPr>
              <a:t>Xác định các cột có giá trị cho bài toán phân tích</a:t>
            </a:r>
            <a:endParaRPr sz="2000">
              <a:solidFill>
                <a:srgbClr val="FFFFFF"/>
              </a:solidFill>
              <a:latin typeface="Montserrat Black"/>
              <a:ea typeface="Montserrat Black"/>
              <a:cs typeface="Montserrat Black"/>
              <a:sym typeface="Montserrat Black"/>
            </a:endParaRPr>
          </a:p>
        </p:txBody>
      </p:sp>
      <p:sp>
        <p:nvSpPr>
          <p:cNvPr id="184" name="Google Shape;184;p19"/>
          <p:cNvSpPr txBox="1"/>
          <p:nvPr/>
        </p:nvSpPr>
        <p:spPr>
          <a:xfrm>
            <a:off x="539575" y="3641238"/>
            <a:ext cx="5496300" cy="1155900"/>
          </a:xfrm>
          <a:prstGeom prst="rect">
            <a:avLst/>
          </a:prstGeom>
          <a:noFill/>
          <a:ln>
            <a:noFill/>
          </a:ln>
        </p:spPr>
        <p:txBody>
          <a:bodyPr spcFirstLastPara="1" wrap="square" lIns="91425" tIns="91425" rIns="91425" bIns="91425" anchor="t" anchorCtr="0">
            <a:spAutoFit/>
          </a:bodyPr>
          <a:lstStyle/>
          <a:p>
            <a:pPr marL="0" marR="5080" lvl="0" indent="0" algn="just" rtl="0">
              <a:lnSpc>
                <a:spcPct val="107722"/>
              </a:lnSpc>
              <a:spcBef>
                <a:spcPts val="0"/>
              </a:spcBef>
              <a:spcAft>
                <a:spcPts val="0"/>
              </a:spcAft>
              <a:buNone/>
            </a:pPr>
            <a:r>
              <a:rPr lang="en-US" sz="2000">
                <a:solidFill>
                  <a:schemeClr val="lt1"/>
                </a:solidFill>
                <a:latin typeface="Montserrat Black"/>
                <a:ea typeface="Montserrat Black"/>
                <a:cs typeface="Montserrat Black"/>
                <a:sym typeface="Montserrat Black"/>
              </a:rPr>
              <a:t>Loại bỏ hoặc thêm thông tin vào các dòng chứa giá trị rỗng, giá trị không phù hợp</a:t>
            </a:r>
            <a:endParaRPr sz="2000">
              <a:latin typeface="Montserrat Black"/>
              <a:ea typeface="Montserrat Black"/>
              <a:cs typeface="Montserrat Black"/>
              <a:sym typeface="Montserrat Black"/>
            </a:endParaRPr>
          </a:p>
        </p:txBody>
      </p:sp>
      <p:sp>
        <p:nvSpPr>
          <p:cNvPr id="185" name="Google Shape;185;p19"/>
          <p:cNvSpPr txBox="1"/>
          <p:nvPr/>
        </p:nvSpPr>
        <p:spPr>
          <a:xfrm>
            <a:off x="897375" y="1751225"/>
            <a:ext cx="8977800" cy="824100"/>
          </a:xfrm>
          <a:prstGeom prst="rect">
            <a:avLst/>
          </a:prstGeom>
          <a:noFill/>
          <a:ln>
            <a:noFill/>
          </a:ln>
        </p:spPr>
        <p:txBody>
          <a:bodyPr spcFirstLastPara="1" wrap="square" lIns="91425" tIns="91425" rIns="91425" bIns="91425" anchor="t" anchorCtr="0">
            <a:spAutoFit/>
          </a:bodyPr>
          <a:lstStyle/>
          <a:p>
            <a:pPr marL="0" marR="5080" lvl="0" indent="0" algn="just" rtl="0">
              <a:lnSpc>
                <a:spcPct val="107722"/>
              </a:lnSpc>
              <a:spcBef>
                <a:spcPts val="0"/>
              </a:spcBef>
              <a:spcAft>
                <a:spcPts val="0"/>
              </a:spcAft>
              <a:buNone/>
            </a:pPr>
            <a:r>
              <a:rPr lang="en-US" sz="2000">
                <a:solidFill>
                  <a:schemeClr val="lt1"/>
                </a:solidFill>
                <a:latin typeface="Montserrat ExtraBold"/>
                <a:ea typeface="Montserrat ExtraBold"/>
                <a:cs typeface="Montserrat ExtraBold"/>
                <a:sym typeface="Montserrat ExtraBold"/>
              </a:rPr>
              <a:t>Một số cột không phù hợp khi phân tích bài toán được loại bỏ (email, address, username, password, currency, …)</a:t>
            </a:r>
            <a:endParaRPr sz="2000">
              <a:solidFill>
                <a:schemeClr val="lt1"/>
              </a:solidFill>
              <a:latin typeface="Montserrat ExtraBold"/>
              <a:ea typeface="Montserrat ExtraBold"/>
              <a:cs typeface="Montserrat ExtraBold"/>
              <a:sym typeface="Montserrat ExtraBold"/>
            </a:endParaRPr>
          </a:p>
        </p:txBody>
      </p:sp>
      <p:pic>
        <p:nvPicPr>
          <p:cNvPr id="186" name="Google Shape;186;p19"/>
          <p:cNvPicPr preferRelativeResize="0"/>
          <p:nvPr/>
        </p:nvPicPr>
        <p:blipFill rotWithShape="1">
          <a:blip r:embed="rId3">
            <a:alphaModFix/>
          </a:blip>
          <a:srcRect t="11723" r="17430"/>
          <a:stretch/>
        </p:blipFill>
        <p:spPr>
          <a:xfrm>
            <a:off x="7479300" y="3364386"/>
            <a:ext cx="3919704" cy="1250350"/>
          </a:xfrm>
          <a:prstGeom prst="rect">
            <a:avLst/>
          </a:prstGeom>
          <a:noFill/>
          <a:ln>
            <a:noFill/>
          </a:ln>
        </p:spPr>
      </p:pic>
      <p:pic>
        <p:nvPicPr>
          <p:cNvPr id="187" name="Google Shape;187;p19"/>
          <p:cNvPicPr preferRelativeResize="0"/>
          <p:nvPr/>
        </p:nvPicPr>
        <p:blipFill rotWithShape="1">
          <a:blip r:embed="rId4">
            <a:alphaModFix/>
          </a:blip>
          <a:srcRect t="5195" r="4104"/>
          <a:stretch/>
        </p:blipFill>
        <p:spPr>
          <a:xfrm>
            <a:off x="7479300" y="5078887"/>
            <a:ext cx="4479824" cy="1250350"/>
          </a:xfrm>
          <a:prstGeom prst="rect">
            <a:avLst/>
          </a:prstGeom>
          <a:noFill/>
          <a:ln>
            <a:noFill/>
          </a:ln>
        </p:spPr>
      </p:pic>
      <p:sp>
        <p:nvSpPr>
          <p:cNvPr id="188" name="Google Shape;188;p19"/>
          <p:cNvSpPr/>
          <p:nvPr/>
        </p:nvSpPr>
        <p:spPr>
          <a:xfrm>
            <a:off x="0" y="987850"/>
            <a:ext cx="1676100" cy="73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19"/>
          <p:cNvPicPr preferRelativeResize="0"/>
          <p:nvPr/>
        </p:nvPicPr>
        <p:blipFill>
          <a:blip r:embed="rId5">
            <a:alphaModFix/>
          </a:blip>
          <a:stretch>
            <a:fillRect/>
          </a:stretch>
        </p:blipFill>
        <p:spPr>
          <a:xfrm>
            <a:off x="9978925" y="98128"/>
            <a:ext cx="2079752" cy="643500"/>
          </a:xfrm>
          <a:prstGeom prst="rect">
            <a:avLst/>
          </a:prstGeom>
          <a:noFill/>
          <a:ln>
            <a:noFill/>
          </a:ln>
        </p:spPr>
      </p:pic>
      <p:sp>
        <p:nvSpPr>
          <p:cNvPr id="190" name="Google Shape;190;p19"/>
          <p:cNvSpPr/>
          <p:nvPr/>
        </p:nvSpPr>
        <p:spPr>
          <a:xfrm>
            <a:off x="126425" y="1286963"/>
            <a:ext cx="666600" cy="636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CC1F2D"/>
                </a:solidFill>
                <a:latin typeface="Montserrat Black"/>
                <a:ea typeface="Montserrat Black"/>
                <a:cs typeface="Montserrat Black"/>
                <a:sym typeface="Montserrat Black"/>
              </a:rPr>
              <a:t>1</a:t>
            </a:r>
            <a:endParaRPr sz="2000">
              <a:solidFill>
                <a:srgbClr val="CC1F2D"/>
              </a:solidFill>
              <a:latin typeface="Montserrat Black"/>
              <a:ea typeface="Montserrat Black"/>
              <a:cs typeface="Montserrat Black"/>
              <a:sym typeface="Montserrat Black"/>
            </a:endParaRPr>
          </a:p>
        </p:txBody>
      </p:sp>
      <p:sp>
        <p:nvSpPr>
          <p:cNvPr id="191" name="Google Shape;191;p19"/>
          <p:cNvSpPr/>
          <p:nvPr/>
        </p:nvSpPr>
        <p:spPr>
          <a:xfrm>
            <a:off x="2782600" y="2842988"/>
            <a:ext cx="666600" cy="636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CC1F2D"/>
                </a:solidFill>
                <a:latin typeface="Montserrat Black"/>
                <a:ea typeface="Montserrat Black"/>
                <a:cs typeface="Montserrat Black"/>
                <a:sym typeface="Montserrat Black"/>
              </a:rPr>
              <a:t>2</a:t>
            </a:r>
            <a:endParaRPr sz="2000">
              <a:solidFill>
                <a:srgbClr val="CC1F2D"/>
              </a:solidFill>
              <a:latin typeface="Montserrat Black"/>
              <a:ea typeface="Montserrat Black"/>
              <a:cs typeface="Montserrat Black"/>
              <a:sym typeface="Montserrat Black"/>
            </a:endParaRPr>
          </a:p>
        </p:txBody>
      </p:sp>
      <p:pic>
        <p:nvPicPr>
          <p:cNvPr id="192" name="Google Shape;192;p19"/>
          <p:cNvPicPr preferRelativeResize="0"/>
          <p:nvPr/>
        </p:nvPicPr>
        <p:blipFill>
          <a:blip r:embed="rId6">
            <a:alphaModFix/>
          </a:blip>
          <a:stretch>
            <a:fillRect/>
          </a:stretch>
        </p:blipFill>
        <p:spPr>
          <a:xfrm>
            <a:off x="307825" y="5044025"/>
            <a:ext cx="6992825" cy="1320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191178" y="335125"/>
            <a:ext cx="5022300" cy="504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b="0">
                <a:latin typeface="Montserrat Black"/>
                <a:ea typeface="Montserrat Black"/>
                <a:cs typeface="Montserrat Black"/>
                <a:sym typeface="Montserrat Black"/>
              </a:rPr>
              <a:t>Tiền xử lý dữ liệu</a:t>
            </a:r>
            <a:endParaRPr sz="3200" b="0">
              <a:latin typeface="Montserrat Black"/>
              <a:ea typeface="Montserrat Black"/>
              <a:cs typeface="Montserrat Black"/>
              <a:sym typeface="Montserrat Black"/>
            </a:endParaRPr>
          </a:p>
        </p:txBody>
      </p:sp>
      <p:sp>
        <p:nvSpPr>
          <p:cNvPr id="198" name="Google Shape;198;p20"/>
          <p:cNvSpPr txBox="1"/>
          <p:nvPr/>
        </p:nvSpPr>
        <p:spPr>
          <a:xfrm>
            <a:off x="1116476" y="1398725"/>
            <a:ext cx="5119500" cy="352200"/>
          </a:xfrm>
          <a:prstGeom prst="rect">
            <a:avLst/>
          </a:prstGeom>
          <a:noFill/>
          <a:ln>
            <a:noFill/>
          </a:ln>
        </p:spPr>
        <p:txBody>
          <a:bodyPr spcFirstLastPara="1" wrap="square" lIns="0" tIns="43800" rIns="0" bIns="0" anchor="t" anchorCtr="0">
            <a:spAutoFit/>
          </a:bodyPr>
          <a:lstStyle/>
          <a:p>
            <a:pPr marL="0" marR="5080" lvl="0" indent="0" algn="just" rtl="0">
              <a:lnSpc>
                <a:spcPct val="107722"/>
              </a:lnSpc>
              <a:spcBef>
                <a:spcPts val="0"/>
              </a:spcBef>
              <a:spcAft>
                <a:spcPts val="0"/>
              </a:spcAft>
              <a:buNone/>
            </a:pPr>
            <a:r>
              <a:rPr lang="en-US" sz="2000">
                <a:solidFill>
                  <a:srgbClr val="FFFFFF"/>
                </a:solidFill>
                <a:latin typeface="Montserrat Black"/>
                <a:ea typeface="Montserrat Black"/>
                <a:cs typeface="Montserrat Black"/>
                <a:sym typeface="Montserrat Black"/>
              </a:rPr>
              <a:t>Chuẩn hóa định dạng</a:t>
            </a:r>
            <a:endParaRPr sz="2000">
              <a:solidFill>
                <a:srgbClr val="FFFFFF"/>
              </a:solidFill>
              <a:latin typeface="Montserrat Black"/>
              <a:ea typeface="Montserrat Black"/>
              <a:cs typeface="Montserrat Black"/>
              <a:sym typeface="Montserrat Black"/>
            </a:endParaRPr>
          </a:p>
        </p:txBody>
      </p:sp>
      <p:sp>
        <p:nvSpPr>
          <p:cNvPr id="199" name="Google Shape;199;p20"/>
          <p:cNvSpPr/>
          <p:nvPr/>
        </p:nvSpPr>
        <p:spPr>
          <a:xfrm>
            <a:off x="0" y="987850"/>
            <a:ext cx="1676100" cy="73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191175" y="1256363"/>
            <a:ext cx="666600" cy="636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CC1F2D"/>
                </a:solidFill>
                <a:latin typeface="Montserrat Black"/>
                <a:ea typeface="Montserrat Black"/>
                <a:cs typeface="Montserrat Black"/>
                <a:sym typeface="Montserrat Black"/>
              </a:rPr>
              <a:t>3</a:t>
            </a:r>
            <a:endParaRPr sz="2000">
              <a:solidFill>
                <a:srgbClr val="CC1F2D"/>
              </a:solidFill>
              <a:latin typeface="Montserrat Black"/>
              <a:ea typeface="Montserrat Black"/>
              <a:cs typeface="Montserrat Black"/>
              <a:sym typeface="Montserrat Black"/>
            </a:endParaRPr>
          </a:p>
        </p:txBody>
      </p:sp>
      <p:pic>
        <p:nvPicPr>
          <p:cNvPr id="201" name="Google Shape;201;p20"/>
          <p:cNvPicPr preferRelativeResize="0"/>
          <p:nvPr/>
        </p:nvPicPr>
        <p:blipFill>
          <a:blip r:embed="rId3">
            <a:alphaModFix/>
          </a:blip>
          <a:stretch>
            <a:fillRect/>
          </a:stretch>
        </p:blipFill>
        <p:spPr>
          <a:xfrm>
            <a:off x="9978925" y="98128"/>
            <a:ext cx="2079752" cy="643500"/>
          </a:xfrm>
          <a:prstGeom prst="rect">
            <a:avLst/>
          </a:prstGeom>
          <a:noFill/>
          <a:ln>
            <a:noFill/>
          </a:ln>
        </p:spPr>
      </p:pic>
      <p:pic>
        <p:nvPicPr>
          <p:cNvPr id="202" name="Google Shape;202;p20"/>
          <p:cNvPicPr preferRelativeResize="0"/>
          <p:nvPr/>
        </p:nvPicPr>
        <p:blipFill>
          <a:blip r:embed="rId4">
            <a:alphaModFix/>
          </a:blip>
          <a:stretch>
            <a:fillRect/>
          </a:stretch>
        </p:blipFill>
        <p:spPr>
          <a:xfrm>
            <a:off x="857775" y="3056825"/>
            <a:ext cx="4921550" cy="3401775"/>
          </a:xfrm>
          <a:prstGeom prst="rect">
            <a:avLst/>
          </a:prstGeom>
          <a:noFill/>
          <a:ln>
            <a:noFill/>
          </a:ln>
        </p:spPr>
      </p:pic>
      <p:pic>
        <p:nvPicPr>
          <p:cNvPr id="203" name="Google Shape;203;p20"/>
          <p:cNvPicPr preferRelativeResize="0"/>
          <p:nvPr/>
        </p:nvPicPr>
        <p:blipFill rotWithShape="1">
          <a:blip r:embed="rId5">
            <a:alphaModFix/>
          </a:blip>
          <a:srcRect r="15895"/>
          <a:stretch/>
        </p:blipFill>
        <p:spPr>
          <a:xfrm>
            <a:off x="6353450" y="3689100"/>
            <a:ext cx="4803964" cy="2786325"/>
          </a:xfrm>
          <a:prstGeom prst="rect">
            <a:avLst/>
          </a:prstGeom>
          <a:noFill/>
          <a:ln>
            <a:noFill/>
          </a:ln>
        </p:spPr>
      </p:pic>
      <p:sp>
        <p:nvSpPr>
          <p:cNvPr id="204" name="Google Shape;204;p20"/>
          <p:cNvSpPr txBox="1"/>
          <p:nvPr/>
        </p:nvSpPr>
        <p:spPr>
          <a:xfrm>
            <a:off x="0" y="2228750"/>
            <a:ext cx="611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Montserrat ExtraBold"/>
                <a:ea typeface="Montserrat ExtraBold"/>
                <a:cs typeface="Montserrat ExtraBold"/>
                <a:sym typeface="Montserrat ExtraBold"/>
              </a:rPr>
              <a:t>Chuyển kiểu dữ liệu cột Cost về số nguyên</a:t>
            </a:r>
            <a:endParaRPr sz="2000">
              <a:solidFill>
                <a:schemeClr val="lt1"/>
              </a:solidFill>
              <a:latin typeface="Montserrat ExtraBold"/>
              <a:ea typeface="Montserrat ExtraBold"/>
              <a:cs typeface="Montserrat ExtraBold"/>
              <a:sym typeface="Montserrat ExtraBold"/>
            </a:endParaRPr>
          </a:p>
        </p:txBody>
      </p:sp>
      <p:pic>
        <p:nvPicPr>
          <p:cNvPr id="205" name="Google Shape;205;p20"/>
          <p:cNvPicPr preferRelativeResize="0"/>
          <p:nvPr/>
        </p:nvPicPr>
        <p:blipFill>
          <a:blip r:embed="rId6">
            <a:alphaModFix/>
          </a:blip>
          <a:stretch>
            <a:fillRect/>
          </a:stretch>
        </p:blipFill>
        <p:spPr>
          <a:xfrm>
            <a:off x="6353462" y="2161088"/>
            <a:ext cx="5646824" cy="627900"/>
          </a:xfrm>
          <a:prstGeom prst="rect">
            <a:avLst/>
          </a:prstGeom>
          <a:noFill/>
          <a:ln>
            <a:noFill/>
          </a:ln>
        </p:spPr>
      </p:pic>
      <p:sp>
        <p:nvSpPr>
          <p:cNvPr id="206" name="Google Shape;206;p20"/>
          <p:cNvSpPr txBox="1"/>
          <p:nvPr/>
        </p:nvSpPr>
        <p:spPr>
          <a:xfrm>
            <a:off x="6324313" y="2888700"/>
            <a:ext cx="5705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Montserrat ExtraBold"/>
                <a:ea typeface="Montserrat ExtraBold"/>
                <a:cs typeface="Montserrat ExtraBold"/>
                <a:sym typeface="Montserrat ExtraBold"/>
              </a:rPr>
              <a:t>Lấy tên bang từ tên thành phố bằng thư viện geopy</a:t>
            </a:r>
            <a:endParaRPr sz="20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1"/>
          <p:cNvSpPr txBox="1">
            <a:spLocks noGrp="1"/>
          </p:cNvSpPr>
          <p:nvPr>
            <p:ph type="title"/>
          </p:nvPr>
        </p:nvSpPr>
        <p:spPr>
          <a:xfrm>
            <a:off x="191178" y="335125"/>
            <a:ext cx="5022300" cy="5046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b="0">
                <a:latin typeface="Montserrat Black"/>
                <a:ea typeface="Montserrat Black"/>
                <a:cs typeface="Montserrat Black"/>
                <a:sym typeface="Montserrat Black"/>
              </a:rPr>
              <a:t>Tiền xử lý dữ liệu</a:t>
            </a:r>
            <a:endParaRPr sz="3200" b="0">
              <a:latin typeface="Montserrat Black"/>
              <a:ea typeface="Montserrat Black"/>
              <a:cs typeface="Montserrat Black"/>
              <a:sym typeface="Montserrat Black"/>
            </a:endParaRPr>
          </a:p>
        </p:txBody>
      </p:sp>
      <p:sp>
        <p:nvSpPr>
          <p:cNvPr id="212" name="Google Shape;212;p21"/>
          <p:cNvSpPr txBox="1"/>
          <p:nvPr/>
        </p:nvSpPr>
        <p:spPr>
          <a:xfrm>
            <a:off x="1430051" y="1810925"/>
            <a:ext cx="5119500" cy="352200"/>
          </a:xfrm>
          <a:prstGeom prst="rect">
            <a:avLst/>
          </a:prstGeom>
          <a:noFill/>
          <a:ln>
            <a:noFill/>
          </a:ln>
        </p:spPr>
        <p:txBody>
          <a:bodyPr spcFirstLastPara="1" wrap="square" lIns="0" tIns="43800" rIns="0" bIns="0" anchor="t" anchorCtr="0">
            <a:spAutoFit/>
          </a:bodyPr>
          <a:lstStyle/>
          <a:p>
            <a:pPr marL="0" marR="5080" lvl="0" indent="0" algn="just" rtl="0">
              <a:lnSpc>
                <a:spcPct val="107722"/>
              </a:lnSpc>
              <a:spcBef>
                <a:spcPts val="0"/>
              </a:spcBef>
              <a:spcAft>
                <a:spcPts val="0"/>
              </a:spcAft>
              <a:buNone/>
            </a:pPr>
            <a:r>
              <a:rPr lang="en-US" sz="2000">
                <a:solidFill>
                  <a:srgbClr val="FFFFFF"/>
                </a:solidFill>
                <a:latin typeface="Montserrat Black"/>
                <a:ea typeface="Montserrat Black"/>
                <a:cs typeface="Montserrat Black"/>
                <a:sym typeface="Montserrat Black"/>
              </a:rPr>
              <a:t>Chuẩn hóa định dạng</a:t>
            </a:r>
            <a:endParaRPr sz="2000">
              <a:solidFill>
                <a:srgbClr val="FFFFFF"/>
              </a:solidFill>
              <a:latin typeface="Montserrat Black"/>
              <a:ea typeface="Montserrat Black"/>
              <a:cs typeface="Montserrat Black"/>
              <a:sym typeface="Montserrat Black"/>
            </a:endParaRPr>
          </a:p>
        </p:txBody>
      </p:sp>
      <p:pic>
        <p:nvPicPr>
          <p:cNvPr id="213" name="Google Shape;213;p21"/>
          <p:cNvPicPr preferRelativeResize="0"/>
          <p:nvPr/>
        </p:nvPicPr>
        <p:blipFill rotWithShape="1">
          <a:blip r:embed="rId3">
            <a:alphaModFix/>
          </a:blip>
          <a:srcRect t="20904" r="2893" b="10844"/>
          <a:stretch/>
        </p:blipFill>
        <p:spPr>
          <a:xfrm>
            <a:off x="6381163" y="4910150"/>
            <a:ext cx="3868689" cy="1336975"/>
          </a:xfrm>
          <a:prstGeom prst="rect">
            <a:avLst/>
          </a:prstGeom>
          <a:noFill/>
          <a:ln>
            <a:noFill/>
          </a:ln>
        </p:spPr>
      </p:pic>
      <p:sp>
        <p:nvSpPr>
          <p:cNvPr id="214" name="Google Shape;214;p21"/>
          <p:cNvSpPr txBox="1"/>
          <p:nvPr/>
        </p:nvSpPr>
        <p:spPr>
          <a:xfrm>
            <a:off x="2765200" y="4306500"/>
            <a:ext cx="6477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Montserrat ExtraBold"/>
                <a:ea typeface="Montserrat ExtraBold"/>
                <a:cs typeface="Montserrat ExtraBold"/>
                <a:sym typeface="Montserrat ExtraBold"/>
              </a:rPr>
              <a:t>Kích thước dữ liệu trước &amp; sau tiền xử lý</a:t>
            </a:r>
            <a:endParaRPr sz="2000">
              <a:solidFill>
                <a:schemeClr val="lt1"/>
              </a:solidFill>
              <a:latin typeface="Montserrat ExtraBold"/>
              <a:ea typeface="Montserrat ExtraBold"/>
              <a:cs typeface="Montserrat ExtraBold"/>
              <a:sym typeface="Montserrat ExtraBold"/>
            </a:endParaRPr>
          </a:p>
        </p:txBody>
      </p:sp>
      <p:pic>
        <p:nvPicPr>
          <p:cNvPr id="215" name="Google Shape;215;p21"/>
          <p:cNvPicPr preferRelativeResize="0"/>
          <p:nvPr/>
        </p:nvPicPr>
        <p:blipFill>
          <a:blip r:embed="rId4">
            <a:alphaModFix/>
          </a:blip>
          <a:stretch>
            <a:fillRect/>
          </a:stretch>
        </p:blipFill>
        <p:spPr>
          <a:xfrm>
            <a:off x="5758537" y="2566316"/>
            <a:ext cx="5113964" cy="1336988"/>
          </a:xfrm>
          <a:prstGeom prst="rect">
            <a:avLst/>
          </a:prstGeom>
          <a:noFill/>
          <a:ln>
            <a:noFill/>
          </a:ln>
        </p:spPr>
      </p:pic>
      <p:sp>
        <p:nvSpPr>
          <p:cNvPr id="216" name="Google Shape;216;p21"/>
          <p:cNvSpPr/>
          <p:nvPr/>
        </p:nvSpPr>
        <p:spPr>
          <a:xfrm>
            <a:off x="0" y="987850"/>
            <a:ext cx="1676100" cy="735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a:off x="504750" y="1668563"/>
            <a:ext cx="666600" cy="636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CC1F2D"/>
                </a:solidFill>
                <a:latin typeface="Montserrat Black"/>
                <a:ea typeface="Montserrat Black"/>
                <a:cs typeface="Montserrat Black"/>
                <a:sym typeface="Montserrat Black"/>
              </a:rPr>
              <a:t>3</a:t>
            </a:r>
            <a:endParaRPr sz="2000">
              <a:solidFill>
                <a:srgbClr val="CC1F2D"/>
              </a:solidFill>
              <a:latin typeface="Montserrat Black"/>
              <a:ea typeface="Montserrat Black"/>
              <a:cs typeface="Montserrat Black"/>
              <a:sym typeface="Montserrat Black"/>
            </a:endParaRPr>
          </a:p>
        </p:txBody>
      </p:sp>
      <p:pic>
        <p:nvPicPr>
          <p:cNvPr id="218" name="Google Shape;218;p21"/>
          <p:cNvPicPr preferRelativeResize="0"/>
          <p:nvPr/>
        </p:nvPicPr>
        <p:blipFill>
          <a:blip r:embed="rId5">
            <a:alphaModFix/>
          </a:blip>
          <a:stretch>
            <a:fillRect/>
          </a:stretch>
        </p:blipFill>
        <p:spPr>
          <a:xfrm>
            <a:off x="9978925" y="98128"/>
            <a:ext cx="2079752" cy="643500"/>
          </a:xfrm>
          <a:prstGeom prst="rect">
            <a:avLst/>
          </a:prstGeom>
          <a:noFill/>
          <a:ln>
            <a:noFill/>
          </a:ln>
        </p:spPr>
      </p:pic>
      <p:sp>
        <p:nvSpPr>
          <p:cNvPr id="219" name="Google Shape;219;p21"/>
          <p:cNvSpPr txBox="1"/>
          <p:nvPr/>
        </p:nvSpPr>
        <p:spPr>
          <a:xfrm>
            <a:off x="869250" y="2836713"/>
            <a:ext cx="5119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Montserrat ExtraBold"/>
                <a:ea typeface="Montserrat ExtraBold"/>
                <a:cs typeface="Montserrat ExtraBold"/>
                <a:sym typeface="Montserrat ExtraBold"/>
              </a:rPr>
              <a:t>Xuất dữ liệu đã được chuẩn hóa</a:t>
            </a:r>
            <a:endParaRPr sz="2000">
              <a:solidFill>
                <a:schemeClr val="lt1"/>
              </a:solidFill>
              <a:latin typeface="Montserrat ExtraBold"/>
              <a:ea typeface="Montserrat ExtraBold"/>
              <a:cs typeface="Montserrat ExtraBold"/>
              <a:sym typeface="Montserrat ExtraBold"/>
            </a:endParaRPr>
          </a:p>
        </p:txBody>
      </p:sp>
      <p:pic>
        <p:nvPicPr>
          <p:cNvPr id="220" name="Google Shape;220;p21"/>
          <p:cNvPicPr preferRelativeResize="0"/>
          <p:nvPr/>
        </p:nvPicPr>
        <p:blipFill rotWithShape="1">
          <a:blip r:embed="rId6">
            <a:alphaModFix/>
          </a:blip>
          <a:srcRect t="23310" r="10039" b="8708"/>
          <a:stretch/>
        </p:blipFill>
        <p:spPr>
          <a:xfrm>
            <a:off x="1784775" y="4910150"/>
            <a:ext cx="3868700" cy="13369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1416</Words>
  <Application>Microsoft Office PowerPoint</Application>
  <PresentationFormat>Widescreen</PresentationFormat>
  <Paragraphs>144</Paragraphs>
  <Slides>29</Slides>
  <Notes>29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Montserrat ExtraBold</vt:lpstr>
      <vt:lpstr>Calibri</vt:lpstr>
      <vt:lpstr>Montserrat</vt:lpstr>
      <vt:lpstr>Montserrat Medium</vt:lpstr>
      <vt:lpstr>Arial</vt:lpstr>
      <vt:lpstr>Montserrat Black</vt:lpstr>
      <vt:lpstr>Office Theme</vt:lpstr>
      <vt:lpstr>Office Theme</vt:lpstr>
      <vt:lpstr>PowerPoint Presentation</vt:lpstr>
      <vt:lpstr>PowerPoint Presentation</vt:lpstr>
      <vt:lpstr>PowerPoint Presentation</vt:lpstr>
      <vt:lpstr>PowerPoint Presentation</vt:lpstr>
      <vt:lpstr>Thông tin bộ dữ liệu</vt:lpstr>
      <vt:lpstr>Công cụ phân tích </vt:lpstr>
      <vt:lpstr>Tiền xử lý dữ liệu</vt:lpstr>
      <vt:lpstr>Tiền xử lý dữ liệu</vt:lpstr>
      <vt:lpstr>Tiền xử lý dữ liệu</vt:lpstr>
      <vt:lpstr>PowerPoint Presentation</vt:lpstr>
      <vt:lpstr>PowerPoint Presentation</vt:lpstr>
      <vt:lpstr>PowerPoint Presentation</vt:lpstr>
      <vt:lpstr>Phân loại số lượng đơn hàng và doanh thu theo thời gian</vt:lpstr>
      <vt:lpstr>PowerPoint Presentation</vt:lpstr>
      <vt:lpstr> Top những thành phố có hoạt động kinh doanh sôi động</vt:lpstr>
      <vt:lpstr>Phần lớn các nhà hàng được đánh giá 4 sao </vt:lpstr>
      <vt:lpstr>PowerPoint Presentation</vt:lpstr>
      <vt:lpstr>Phân loại Số lượng đơn hàng và  Doanh thu theo nhân khẩu học</vt:lpstr>
      <vt:lpstr>Phân loại Số lượng đơn hàng và  Doanh thu theo yếu tố nhân khẩu học</vt:lpstr>
      <vt:lpstr>Phân loại Số lượng đơn hàng và  Doanh thu theo yếu tố nhân khẩu học</vt:lpstr>
      <vt:lpstr>Phân loại Số lượng đơn hàng và Doanh thu theo yếu tố nhân khẩu học</vt:lpstr>
      <vt:lpstr>Phân loại số lượng đơn hàng và Doanh thu theo yếu nhân khẩu học</vt:lpstr>
      <vt:lpstr>PowerPoint Presentation</vt:lpstr>
      <vt:lpstr>Phân tích doanh thu theo khu vực</vt:lpstr>
      <vt:lpstr>Phân tích doanh thu theo khu vực</vt:lpstr>
      <vt:lpstr>PowerPoint Presentation</vt:lpstr>
      <vt:lpstr>Tổng kết và đề xuất chiến lược kinh doanh</vt:lpstr>
      <vt:lpstr>Tài liệu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Linh Duy</cp:lastModifiedBy>
  <cp:revision>1</cp:revision>
  <dcterms:modified xsi:type="dcterms:W3CDTF">2023-12-28T13:10:44Z</dcterms:modified>
</cp:coreProperties>
</file>